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256" r:id="rId2"/>
    <p:sldId id="257" r:id="rId3"/>
    <p:sldId id="273" r:id="rId4"/>
    <p:sldId id="258" r:id="rId5"/>
    <p:sldId id="259" r:id="rId6"/>
    <p:sldId id="260" r:id="rId7"/>
    <p:sldId id="271" r:id="rId8"/>
    <p:sldId id="275" r:id="rId9"/>
    <p:sldId id="276" r:id="rId10"/>
    <p:sldId id="262" r:id="rId11"/>
    <p:sldId id="263" r:id="rId12"/>
    <p:sldId id="264" r:id="rId13"/>
    <p:sldId id="265" r:id="rId14"/>
    <p:sldId id="268" r:id="rId15"/>
    <p:sldId id="266" r:id="rId16"/>
    <p:sldId id="269" r:id="rId17"/>
    <p:sldId id="270" r:id="rId18"/>
    <p:sldId id="267" r:id="rId19"/>
    <p:sldId id="274" r:id="rId20"/>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0615D2-D053-4C08-9AB6-A82482CD1CE6}" v="1" dt="2026-07-27T11:15:46.9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3" d="100"/>
          <a:sy n="103" d="100"/>
        </p:scale>
        <p:origin x="902"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evor Plank" userId="1ef595aaabedf988" providerId="LiveId" clId="{7350684E-33EF-4982-9B64-54250C20EE63}"/>
    <pc:docChg chg="custSel delSld modSld">
      <pc:chgData name="Trevor Plank" userId="1ef595aaabedf988" providerId="LiveId" clId="{7350684E-33EF-4982-9B64-54250C20EE63}" dt="2026-07-27T11:16:34.391" v="6" actId="2696"/>
      <pc:docMkLst>
        <pc:docMk/>
      </pc:docMkLst>
      <pc:sldChg chg="del">
        <pc:chgData name="Trevor Plank" userId="1ef595aaabedf988" providerId="LiveId" clId="{7350684E-33EF-4982-9B64-54250C20EE63}" dt="2026-07-27T11:16:34.391" v="6" actId="2696"/>
        <pc:sldMkLst>
          <pc:docMk/>
          <pc:sldMk cId="0" sldId="261"/>
        </pc:sldMkLst>
      </pc:sldChg>
      <pc:sldChg chg="addSp delSp modSp mod">
        <pc:chgData name="Trevor Plank" userId="1ef595aaabedf988" providerId="LiveId" clId="{7350684E-33EF-4982-9B64-54250C20EE63}" dt="2026-07-27T11:16:00.075" v="4" actId="1076"/>
        <pc:sldMkLst>
          <pc:docMk/>
          <pc:sldMk cId="0" sldId="264"/>
        </pc:sldMkLst>
        <pc:picChg chg="add mod">
          <ac:chgData name="Trevor Plank" userId="1ef595aaabedf988" providerId="LiveId" clId="{7350684E-33EF-4982-9B64-54250C20EE63}" dt="2026-07-27T11:16:00.075" v="4" actId="1076"/>
          <ac:picMkLst>
            <pc:docMk/>
            <pc:sldMk cId="0" sldId="264"/>
            <ac:picMk id="5" creationId="{A776B7F6-8C46-B327-D7EA-EF43F31E0908}"/>
          </ac:picMkLst>
        </pc:picChg>
        <pc:picChg chg="del">
          <ac:chgData name="Trevor Plank" userId="1ef595aaabedf988" providerId="LiveId" clId="{7350684E-33EF-4982-9B64-54250C20EE63}" dt="2026-07-27T11:15:41.670" v="0" actId="478"/>
          <ac:picMkLst>
            <pc:docMk/>
            <pc:sldMk cId="0" sldId="264"/>
            <ac:picMk id="10" creationId="{CAD50A38-DDD0-43A4-8A48-E276D03DB73C}"/>
          </ac:picMkLst>
        </pc:picChg>
      </pc:sldChg>
      <pc:sldChg chg="del">
        <pc:chgData name="Trevor Plank" userId="1ef595aaabedf988" providerId="LiveId" clId="{7350684E-33EF-4982-9B64-54250C20EE63}" dt="2026-07-27T11:16:25.727" v="5" actId="2696"/>
        <pc:sldMkLst>
          <pc:docMk/>
          <pc:sldMk cId="657493685" sldId="27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0960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789B3-D840-3CA1-E9C5-9FAA3815ED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6F5027-CDF9-10A5-43DF-FBE141EF1D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48B6CD-2A45-C207-4966-8510D96CEC0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F4F33E1-409B-520F-288E-09DF9EAB2963}"/>
              </a:ext>
            </a:extLst>
          </p:cNvPr>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40647630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9CF4D-F1CB-804F-4075-E3A89368DD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53A6D6-3FA3-8C7D-5BF6-CE386C70FA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7258FD-64D3-C569-B4F2-C2ADF33BD33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9C9F558-AEEA-98C1-C047-CAC27763A219}"/>
              </a:ext>
            </a:extLst>
          </p:cNvPr>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24039231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A68B4A-5398-3DB9-3C13-FB7EC5C1C9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D035B2-EFEE-5670-893E-2C725EB91C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AB823D-F287-2BF3-A030-4F0AB720AD4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0F71DEB-98C9-0DF7-013E-57C97CE67895}"/>
              </a:ext>
            </a:extLst>
          </p:cNvPr>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42633564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C6574-9889-DF76-CCDC-F721E1C8B9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248766-D199-7859-7C8B-F2220F0167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1E4696-C59D-309B-89CF-9E2BC20A87B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EB3918D-D45B-20EC-4EC2-007A3F50BDBF}"/>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20163672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9388A-17BB-44E2-FD22-229B60013A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DF518D-4317-D582-E595-E18BDB137B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B7D9BD-F2CB-F48B-482C-216E76FDA4F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86EA57F-34C9-FE11-A14D-7EA752F5BE2F}"/>
              </a:ext>
            </a:extLst>
          </p:cNvPr>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348466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4332"/>
        </a:solidFill>
        <a:effectLst/>
      </p:bgPr>
    </p:bg>
    <p:spTree>
      <p:nvGrpSpPr>
        <p:cNvPr id="1" name=""/>
        <p:cNvGrpSpPr/>
        <p:nvPr/>
      </p:nvGrpSpPr>
      <p:grpSpPr>
        <a:xfrm>
          <a:off x="0" y="0"/>
          <a:ext cx="0" cy="0"/>
          <a:chOff x="0" y="0"/>
          <a:chExt cx="0" cy="0"/>
        </a:xfrm>
      </p:grpSpPr>
      <p:sp>
        <p:nvSpPr>
          <p:cNvPr id="2" name="Shape 0"/>
          <p:cNvSpPr/>
          <p:nvPr/>
        </p:nvSpPr>
        <p:spPr>
          <a:xfrm>
            <a:off x="5943600" y="-1371600"/>
            <a:ext cx="4572000" cy="4572000"/>
          </a:xfrm>
          <a:prstGeom prst="ellipse">
            <a:avLst/>
          </a:prstGeom>
          <a:solidFill>
            <a:srgbClr val="2D6A4F">
              <a:alpha val="40000"/>
            </a:srgbClr>
          </a:solidFill>
          <a:ln/>
        </p:spPr>
        <p:txBody>
          <a:bodyPr/>
          <a:lstStyle/>
          <a:p>
            <a:endParaRPr lang="en-GB"/>
          </a:p>
        </p:txBody>
      </p:sp>
      <p:sp>
        <p:nvSpPr>
          <p:cNvPr id="3" name="Shape 1"/>
          <p:cNvSpPr/>
          <p:nvPr/>
        </p:nvSpPr>
        <p:spPr>
          <a:xfrm>
            <a:off x="6858000" y="2286000"/>
            <a:ext cx="3657600" cy="3657600"/>
          </a:xfrm>
          <a:prstGeom prst="ellipse">
            <a:avLst/>
          </a:prstGeom>
          <a:solidFill>
            <a:srgbClr val="40916C">
              <a:alpha val="30000"/>
            </a:srgbClr>
          </a:solidFill>
          <a:ln/>
        </p:spPr>
        <p:txBody>
          <a:bodyPr/>
          <a:lstStyle/>
          <a:p>
            <a:endParaRPr lang="en-GB"/>
          </a:p>
        </p:txBody>
      </p:sp>
      <p:sp>
        <p:nvSpPr>
          <p:cNvPr id="4" name="Text 2"/>
          <p:cNvSpPr/>
          <p:nvPr/>
        </p:nvSpPr>
        <p:spPr>
          <a:xfrm>
            <a:off x="731520" y="914400"/>
            <a:ext cx="7315200" cy="1097280"/>
          </a:xfrm>
          <a:prstGeom prst="rect">
            <a:avLst/>
          </a:prstGeom>
          <a:noFill/>
          <a:ln/>
        </p:spPr>
        <p:txBody>
          <a:bodyPr wrap="square" lIns="0" tIns="0" rIns="0" bIns="0" rtlCol="0" anchor="ctr"/>
          <a:lstStyle/>
          <a:p>
            <a:pPr marL="0" indent="0">
              <a:buNone/>
            </a:pPr>
            <a:r>
              <a:rPr lang="en-US" sz="5400" b="1" kern="0" spc="800" dirty="0">
                <a:solidFill>
                  <a:srgbClr val="B7E4C7"/>
                </a:solidFill>
                <a:latin typeface="Trebuchet MS" pitchFamily="34" charset="0"/>
                <a:ea typeface="Trebuchet MS" pitchFamily="34" charset="-122"/>
                <a:cs typeface="Trebuchet MS" pitchFamily="34" charset="-120"/>
              </a:rPr>
              <a:t>EBCS</a:t>
            </a:r>
            <a:endParaRPr lang="en-US" sz="5400" dirty="0"/>
          </a:p>
        </p:txBody>
      </p:sp>
      <p:sp>
        <p:nvSpPr>
          <p:cNvPr id="5" name="Text 3"/>
          <p:cNvSpPr/>
          <p:nvPr/>
        </p:nvSpPr>
        <p:spPr>
          <a:xfrm>
            <a:off x="731520" y="1920240"/>
            <a:ext cx="7315200" cy="731520"/>
          </a:xfrm>
          <a:prstGeom prst="rect">
            <a:avLst/>
          </a:prstGeom>
          <a:noFill/>
          <a:ln/>
        </p:spPr>
        <p:txBody>
          <a:bodyPr wrap="square" lIns="0" tIns="0" rIns="0" bIns="0" rtlCol="0" anchor="ctr"/>
          <a:lstStyle/>
          <a:p>
            <a:pPr marL="0" indent="0">
              <a:buNone/>
            </a:pPr>
            <a:r>
              <a:rPr lang="en-US" sz="3200" b="1" dirty="0">
                <a:solidFill>
                  <a:srgbClr val="FFFFFF"/>
                </a:solidFill>
                <a:latin typeface="Trebuchet MS" pitchFamily="34" charset="0"/>
                <a:ea typeface="Trebuchet MS" pitchFamily="34" charset="-122"/>
                <a:cs typeface="Trebuchet MS" pitchFamily="34" charset="-120"/>
              </a:rPr>
              <a:t> Members Update 27 July 26</a:t>
            </a:r>
            <a:endParaRPr lang="en-US" sz="3200" dirty="0"/>
          </a:p>
        </p:txBody>
      </p:sp>
      <p:sp>
        <p:nvSpPr>
          <p:cNvPr id="7" name="Shape 5"/>
          <p:cNvSpPr/>
          <p:nvPr/>
        </p:nvSpPr>
        <p:spPr>
          <a:xfrm>
            <a:off x="0" y="4572000"/>
            <a:ext cx="9144000" cy="571500"/>
          </a:xfrm>
          <a:prstGeom prst="rect">
            <a:avLst/>
          </a:prstGeom>
          <a:solidFill>
            <a:srgbClr val="2D6A4F"/>
          </a:solidFill>
          <a:ln/>
        </p:spPr>
        <p:txBody>
          <a:bodyPr/>
          <a:lstStyle/>
          <a:p>
            <a:endParaRPr lang="en-GB"/>
          </a:p>
        </p:txBody>
      </p:sp>
      <p:sp>
        <p:nvSpPr>
          <p:cNvPr id="8" name="Text 6"/>
          <p:cNvSpPr/>
          <p:nvPr/>
        </p:nvSpPr>
        <p:spPr>
          <a:xfrm>
            <a:off x="731520" y="4617720"/>
            <a:ext cx="4572000" cy="457200"/>
          </a:xfrm>
          <a:prstGeom prst="rect">
            <a:avLst/>
          </a:prstGeom>
          <a:noFill/>
          <a:ln/>
        </p:spPr>
        <p:txBody>
          <a:bodyPr wrap="square" lIns="0" tIns="0" rIns="0" bIns="0" rtlCol="0" anchor="ctr"/>
          <a:lstStyle/>
          <a:p>
            <a:pPr marL="0" indent="0">
              <a:buNone/>
            </a:pPr>
            <a:r>
              <a:rPr lang="en-US" sz="1100" dirty="0">
                <a:solidFill>
                  <a:srgbClr val="95D5B2"/>
                </a:solidFill>
                <a:latin typeface="Calibri" pitchFamily="34" charset="0"/>
                <a:ea typeface="Calibri" pitchFamily="34" charset="-122"/>
                <a:cs typeface="Calibri" pitchFamily="34" charset="-120"/>
              </a:rPr>
              <a:t>English Bowls Coaching Scheme</a:t>
            </a:r>
            <a:endParaRPr lang="en-US" sz="1100" dirty="0"/>
          </a:p>
        </p:txBody>
      </p:sp>
      <p:sp>
        <p:nvSpPr>
          <p:cNvPr id="9" name="Text 7"/>
          <p:cNvSpPr/>
          <p:nvPr/>
        </p:nvSpPr>
        <p:spPr>
          <a:xfrm>
            <a:off x="5486400" y="4617720"/>
            <a:ext cx="2926080" cy="457200"/>
          </a:xfrm>
          <a:prstGeom prst="rect">
            <a:avLst/>
          </a:prstGeom>
          <a:noFill/>
          <a:ln/>
        </p:spPr>
        <p:txBody>
          <a:bodyPr wrap="square" lIns="0" tIns="0" rIns="0" bIns="0" rtlCol="0" anchor="ctr"/>
          <a:lstStyle/>
          <a:p>
            <a:pPr marL="0" indent="0" algn="r">
              <a:buNone/>
            </a:pPr>
            <a:r>
              <a:rPr lang="en-US" sz="1100" dirty="0">
                <a:solidFill>
                  <a:srgbClr val="95D5B2"/>
                </a:solidFill>
                <a:latin typeface="Calibri" pitchFamily="34" charset="0"/>
                <a:ea typeface="Calibri" pitchFamily="34" charset="-122"/>
                <a:cs typeface="Calibri" pitchFamily="34" charset="-120"/>
              </a:rPr>
              <a:t>Jun 2026</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7">
    <p:bg>
      <p:bgPr>
        <a:solidFill>
          <a:srgbClr val="1B4332"/>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31520" y="365760"/>
            <a:ext cx="457200" cy="457200"/>
          </a:xfrm>
          <a:prstGeom prst="rect">
            <a:avLst/>
          </a:prstGeom>
        </p:spPr>
      </p:pic>
      <p:sp>
        <p:nvSpPr>
          <p:cNvPr id="3" name="Text 0"/>
          <p:cNvSpPr/>
          <p:nvPr/>
        </p:nvSpPr>
        <p:spPr>
          <a:xfrm>
            <a:off x="1371600" y="320040"/>
            <a:ext cx="6400800" cy="548640"/>
          </a:xfrm>
          <a:prstGeom prst="rect">
            <a:avLst/>
          </a:prstGeom>
          <a:noFill/>
          <a:ln/>
        </p:spPr>
        <p:txBody>
          <a:bodyPr wrap="square" lIns="0" tIns="0" rIns="0" bIns="0" rtlCol="0" anchor="ctr"/>
          <a:lstStyle/>
          <a:p>
            <a:pPr marL="0" indent="0">
              <a:buNone/>
            </a:pPr>
            <a:r>
              <a:rPr lang="en-US" sz="3200" b="1" dirty="0">
                <a:solidFill>
                  <a:srgbClr val="FFFFFF"/>
                </a:solidFill>
                <a:latin typeface="Trebuchet MS" pitchFamily="34" charset="0"/>
                <a:ea typeface="Trebuchet MS" pitchFamily="34" charset="-122"/>
                <a:cs typeface="Trebuchet MS" pitchFamily="34" charset="-120"/>
              </a:rPr>
              <a:t>Training Pathway &amp; CPD</a:t>
            </a:r>
            <a:endParaRPr lang="en-US" sz="3200" dirty="0"/>
          </a:p>
        </p:txBody>
      </p:sp>
      <p:sp>
        <p:nvSpPr>
          <p:cNvPr id="4" name="Text 1"/>
          <p:cNvSpPr/>
          <p:nvPr/>
        </p:nvSpPr>
        <p:spPr>
          <a:xfrm>
            <a:off x="731520" y="1051560"/>
            <a:ext cx="7680960" cy="365760"/>
          </a:xfrm>
          <a:prstGeom prst="rect">
            <a:avLst/>
          </a:prstGeom>
          <a:noFill/>
          <a:ln/>
        </p:spPr>
        <p:txBody>
          <a:bodyPr wrap="square" lIns="0" tIns="0" rIns="0" bIns="0" rtlCol="0" anchor="ctr"/>
          <a:lstStyle/>
          <a:p>
            <a:pPr marL="0" indent="0">
              <a:buNone/>
            </a:pPr>
            <a:r>
              <a:rPr lang="en-US" sz="1500" i="1" dirty="0">
                <a:solidFill>
                  <a:srgbClr val="95D5B2"/>
                </a:solidFill>
                <a:latin typeface="Calibri" pitchFamily="34" charset="0"/>
                <a:ea typeface="Calibri" pitchFamily="34" charset="-122"/>
                <a:cs typeface="Calibri" pitchFamily="34" charset="-120"/>
              </a:rPr>
              <a:t>A clearer national policy has been agreed for coaches to progress to the next level</a:t>
            </a:r>
            <a:endParaRPr lang="en-US" sz="1500" dirty="0"/>
          </a:p>
        </p:txBody>
      </p:sp>
      <p:sp>
        <p:nvSpPr>
          <p:cNvPr id="5" name="Shape 2"/>
          <p:cNvSpPr/>
          <p:nvPr/>
        </p:nvSpPr>
        <p:spPr>
          <a:xfrm>
            <a:off x="914400" y="1737360"/>
            <a:ext cx="548640" cy="548640"/>
          </a:xfrm>
          <a:prstGeom prst="ellipse">
            <a:avLst/>
          </a:prstGeom>
          <a:solidFill>
            <a:srgbClr val="95D5B2"/>
          </a:solidFill>
          <a:ln/>
        </p:spPr>
        <p:txBody>
          <a:bodyPr/>
          <a:lstStyle/>
          <a:p>
            <a:endParaRPr lang="en-GB"/>
          </a:p>
        </p:txBody>
      </p:sp>
      <p:sp>
        <p:nvSpPr>
          <p:cNvPr id="6" name="Text 3"/>
          <p:cNvSpPr/>
          <p:nvPr/>
        </p:nvSpPr>
        <p:spPr>
          <a:xfrm>
            <a:off x="914400" y="1737360"/>
            <a:ext cx="548640" cy="548640"/>
          </a:xfrm>
          <a:prstGeom prst="rect">
            <a:avLst/>
          </a:prstGeom>
          <a:noFill/>
          <a:ln/>
        </p:spPr>
        <p:txBody>
          <a:bodyPr wrap="square" lIns="0" tIns="0" rIns="0" bIns="0" rtlCol="0" anchor="ctr"/>
          <a:lstStyle/>
          <a:p>
            <a:pPr marL="0" indent="0" algn="ctr">
              <a:buNone/>
            </a:pPr>
            <a:r>
              <a:rPr lang="en-US" sz="2000" b="1" dirty="0">
                <a:solidFill>
                  <a:srgbClr val="1B4332"/>
                </a:solidFill>
                <a:latin typeface="Trebuchet MS" pitchFamily="34" charset="0"/>
                <a:ea typeface="Trebuchet MS" pitchFamily="34" charset="-122"/>
                <a:cs typeface="Trebuchet MS" pitchFamily="34" charset="-120"/>
              </a:rPr>
              <a:t>1</a:t>
            </a:r>
            <a:endParaRPr lang="en-US" sz="2000" dirty="0"/>
          </a:p>
        </p:txBody>
      </p:sp>
      <p:sp>
        <p:nvSpPr>
          <p:cNvPr id="7" name="Text 4"/>
          <p:cNvSpPr/>
          <p:nvPr/>
        </p:nvSpPr>
        <p:spPr>
          <a:xfrm>
            <a:off x="1737360" y="1691640"/>
            <a:ext cx="6400800" cy="320040"/>
          </a:xfrm>
          <a:prstGeom prst="rect">
            <a:avLst/>
          </a:prstGeom>
          <a:noFill/>
          <a:ln/>
        </p:spPr>
        <p:txBody>
          <a:bodyPr wrap="square" lIns="0" tIns="0" rIns="0" bIns="0" rtlCol="0" anchor="ctr"/>
          <a:lstStyle/>
          <a:p>
            <a:pPr marL="0" indent="0">
              <a:buNone/>
            </a:pPr>
            <a:r>
              <a:rPr lang="en-US" sz="1800" b="1" dirty="0">
                <a:solidFill>
                  <a:srgbClr val="FFFFFF"/>
                </a:solidFill>
                <a:latin typeface="Trebuchet MS" pitchFamily="34" charset="0"/>
                <a:ea typeface="Trebuchet MS" pitchFamily="34" charset="-122"/>
                <a:cs typeface="Trebuchet MS" pitchFamily="34" charset="-120"/>
              </a:rPr>
              <a:t>Experience Route</a:t>
            </a:r>
            <a:endParaRPr lang="en-US" sz="1800" dirty="0"/>
          </a:p>
        </p:txBody>
      </p:sp>
      <p:sp>
        <p:nvSpPr>
          <p:cNvPr id="8" name="Text 5"/>
          <p:cNvSpPr/>
          <p:nvPr/>
        </p:nvSpPr>
        <p:spPr>
          <a:xfrm>
            <a:off x="1737360" y="2011680"/>
            <a:ext cx="6400800" cy="320040"/>
          </a:xfrm>
          <a:prstGeom prst="rect">
            <a:avLst/>
          </a:prstGeom>
          <a:noFill/>
          <a:ln/>
        </p:spPr>
        <p:txBody>
          <a:bodyPr wrap="square" lIns="0" tIns="0" rIns="0" bIns="0" rtlCol="0" anchor="ctr"/>
          <a:lstStyle/>
          <a:p>
            <a:pPr marL="0" indent="0">
              <a:buNone/>
            </a:pPr>
            <a:r>
              <a:rPr lang="en-US" sz="1400" dirty="0">
                <a:solidFill>
                  <a:srgbClr val="B7E4C7"/>
                </a:solidFill>
                <a:latin typeface="Calibri" pitchFamily="34" charset="0"/>
                <a:ea typeface="Calibri" pitchFamily="34" charset="-122"/>
                <a:cs typeface="Calibri" pitchFamily="34" charset="-120"/>
              </a:rPr>
              <a:t>Minimum two years' active coaching at your current level</a:t>
            </a:r>
            <a:endParaRPr lang="en-US" sz="1400" dirty="0"/>
          </a:p>
        </p:txBody>
      </p:sp>
      <p:sp>
        <p:nvSpPr>
          <p:cNvPr id="9" name="Shape 6"/>
          <p:cNvSpPr/>
          <p:nvPr/>
        </p:nvSpPr>
        <p:spPr>
          <a:xfrm>
            <a:off x="914400" y="2606040"/>
            <a:ext cx="548640" cy="548640"/>
          </a:xfrm>
          <a:prstGeom prst="ellipse">
            <a:avLst/>
          </a:prstGeom>
          <a:solidFill>
            <a:srgbClr val="95D5B2"/>
          </a:solidFill>
          <a:ln/>
        </p:spPr>
        <p:txBody>
          <a:bodyPr/>
          <a:lstStyle/>
          <a:p>
            <a:endParaRPr lang="en-GB"/>
          </a:p>
        </p:txBody>
      </p:sp>
      <p:sp>
        <p:nvSpPr>
          <p:cNvPr id="10" name="Text 7"/>
          <p:cNvSpPr/>
          <p:nvPr/>
        </p:nvSpPr>
        <p:spPr>
          <a:xfrm>
            <a:off x="914400" y="2606040"/>
            <a:ext cx="548640" cy="548640"/>
          </a:xfrm>
          <a:prstGeom prst="rect">
            <a:avLst/>
          </a:prstGeom>
          <a:noFill/>
          <a:ln/>
        </p:spPr>
        <p:txBody>
          <a:bodyPr wrap="square" lIns="0" tIns="0" rIns="0" bIns="0" rtlCol="0" anchor="ctr"/>
          <a:lstStyle/>
          <a:p>
            <a:pPr marL="0" indent="0" algn="ctr">
              <a:buNone/>
            </a:pPr>
            <a:r>
              <a:rPr lang="en-US" sz="2000" b="1" dirty="0">
                <a:solidFill>
                  <a:srgbClr val="1B4332"/>
                </a:solidFill>
                <a:latin typeface="Trebuchet MS" pitchFamily="34" charset="0"/>
                <a:ea typeface="Trebuchet MS" pitchFamily="34" charset="-122"/>
                <a:cs typeface="Trebuchet MS" pitchFamily="34" charset="-120"/>
              </a:rPr>
              <a:t>2</a:t>
            </a:r>
            <a:endParaRPr lang="en-US" sz="2000" dirty="0"/>
          </a:p>
        </p:txBody>
      </p:sp>
      <p:sp>
        <p:nvSpPr>
          <p:cNvPr id="11" name="Text 8"/>
          <p:cNvSpPr/>
          <p:nvPr/>
        </p:nvSpPr>
        <p:spPr>
          <a:xfrm>
            <a:off x="1737360" y="2560320"/>
            <a:ext cx="6400800" cy="320040"/>
          </a:xfrm>
          <a:prstGeom prst="rect">
            <a:avLst/>
          </a:prstGeom>
          <a:noFill/>
          <a:ln/>
        </p:spPr>
        <p:txBody>
          <a:bodyPr wrap="square" lIns="0" tIns="0" rIns="0" bIns="0" rtlCol="0" anchor="ctr"/>
          <a:lstStyle/>
          <a:p>
            <a:pPr marL="0" indent="0">
              <a:buNone/>
            </a:pPr>
            <a:r>
              <a:rPr lang="en-US" sz="1800" b="1" dirty="0">
                <a:solidFill>
                  <a:srgbClr val="FFFFFF"/>
                </a:solidFill>
                <a:latin typeface="Trebuchet MS" pitchFamily="34" charset="0"/>
                <a:ea typeface="Trebuchet MS" pitchFamily="34" charset="-122"/>
                <a:cs typeface="Trebuchet MS" pitchFamily="34" charset="-120"/>
              </a:rPr>
              <a:t>Fast Track</a:t>
            </a:r>
            <a:endParaRPr lang="en-US" sz="1800" dirty="0"/>
          </a:p>
        </p:txBody>
      </p:sp>
      <p:sp>
        <p:nvSpPr>
          <p:cNvPr id="12" name="Text 9"/>
          <p:cNvSpPr/>
          <p:nvPr/>
        </p:nvSpPr>
        <p:spPr>
          <a:xfrm>
            <a:off x="1737360" y="2880360"/>
            <a:ext cx="6400800" cy="320040"/>
          </a:xfrm>
          <a:prstGeom prst="rect">
            <a:avLst/>
          </a:prstGeom>
          <a:noFill/>
          <a:ln/>
        </p:spPr>
        <p:txBody>
          <a:bodyPr wrap="square" lIns="0" tIns="0" rIns="0" bIns="0" rtlCol="0" anchor="ctr"/>
          <a:lstStyle/>
          <a:p>
            <a:pPr marL="0" indent="0">
              <a:buNone/>
            </a:pPr>
            <a:r>
              <a:rPr lang="en-US" sz="1400" dirty="0">
                <a:solidFill>
                  <a:srgbClr val="B7E4C7"/>
                </a:solidFill>
                <a:latin typeface="Calibri" pitchFamily="34" charset="0"/>
                <a:ea typeface="Calibri" pitchFamily="34" charset="-122"/>
                <a:cs typeface="Calibri" pitchFamily="34" charset="-120"/>
              </a:rPr>
              <a:t>Recommended by an assessor and authorised by the  Coaching Directors</a:t>
            </a:r>
            <a:endParaRPr lang="en-US" sz="1400" dirty="0"/>
          </a:p>
        </p:txBody>
      </p:sp>
      <p:sp>
        <p:nvSpPr>
          <p:cNvPr id="13" name="Shape 10"/>
          <p:cNvSpPr/>
          <p:nvPr/>
        </p:nvSpPr>
        <p:spPr>
          <a:xfrm>
            <a:off x="914400" y="3474720"/>
            <a:ext cx="548640" cy="548640"/>
          </a:xfrm>
          <a:prstGeom prst="ellipse">
            <a:avLst/>
          </a:prstGeom>
          <a:solidFill>
            <a:srgbClr val="95D5B2"/>
          </a:solidFill>
          <a:ln/>
        </p:spPr>
        <p:txBody>
          <a:bodyPr/>
          <a:lstStyle/>
          <a:p>
            <a:endParaRPr lang="en-GB"/>
          </a:p>
        </p:txBody>
      </p:sp>
      <p:sp>
        <p:nvSpPr>
          <p:cNvPr id="14" name="Text 11"/>
          <p:cNvSpPr/>
          <p:nvPr/>
        </p:nvSpPr>
        <p:spPr>
          <a:xfrm>
            <a:off x="914400" y="3474720"/>
            <a:ext cx="548640" cy="548640"/>
          </a:xfrm>
          <a:prstGeom prst="rect">
            <a:avLst/>
          </a:prstGeom>
          <a:noFill/>
          <a:ln/>
        </p:spPr>
        <p:txBody>
          <a:bodyPr wrap="square" lIns="0" tIns="0" rIns="0" bIns="0" rtlCol="0" anchor="ctr"/>
          <a:lstStyle/>
          <a:p>
            <a:pPr marL="0" indent="0" algn="ctr">
              <a:buNone/>
            </a:pPr>
            <a:r>
              <a:rPr lang="en-US" sz="2000" b="1" dirty="0">
                <a:solidFill>
                  <a:srgbClr val="1B4332"/>
                </a:solidFill>
                <a:latin typeface="Trebuchet MS" pitchFamily="34" charset="0"/>
                <a:ea typeface="Trebuchet MS" pitchFamily="34" charset="-122"/>
                <a:cs typeface="Trebuchet MS" pitchFamily="34" charset="-120"/>
              </a:rPr>
              <a:t>3</a:t>
            </a:r>
            <a:endParaRPr lang="en-US" sz="2000" dirty="0"/>
          </a:p>
        </p:txBody>
      </p:sp>
      <p:sp>
        <p:nvSpPr>
          <p:cNvPr id="15" name="Text 12"/>
          <p:cNvSpPr/>
          <p:nvPr/>
        </p:nvSpPr>
        <p:spPr>
          <a:xfrm>
            <a:off x="1737360" y="3429000"/>
            <a:ext cx="6400800" cy="320040"/>
          </a:xfrm>
          <a:prstGeom prst="rect">
            <a:avLst/>
          </a:prstGeom>
          <a:noFill/>
          <a:ln/>
        </p:spPr>
        <p:txBody>
          <a:bodyPr wrap="square" lIns="0" tIns="0" rIns="0" bIns="0" rtlCol="0" anchor="ctr"/>
          <a:lstStyle/>
          <a:p>
            <a:pPr marL="0" indent="0">
              <a:buNone/>
            </a:pPr>
            <a:r>
              <a:rPr lang="en-US" sz="1800" b="1" dirty="0">
                <a:solidFill>
                  <a:srgbClr val="FFFFFF"/>
                </a:solidFill>
                <a:latin typeface="Trebuchet MS" pitchFamily="34" charset="0"/>
                <a:ea typeface="Trebuchet MS" pitchFamily="34" charset="-122"/>
                <a:cs typeface="Trebuchet MS" pitchFamily="34" charset="-120"/>
              </a:rPr>
              <a:t>CPD Programme</a:t>
            </a:r>
            <a:endParaRPr lang="en-US" sz="1800" dirty="0"/>
          </a:p>
        </p:txBody>
      </p:sp>
      <p:sp>
        <p:nvSpPr>
          <p:cNvPr id="16" name="Text 13"/>
          <p:cNvSpPr/>
          <p:nvPr/>
        </p:nvSpPr>
        <p:spPr>
          <a:xfrm>
            <a:off x="1737360" y="3749040"/>
            <a:ext cx="6400800" cy="320040"/>
          </a:xfrm>
          <a:prstGeom prst="rect">
            <a:avLst/>
          </a:prstGeom>
          <a:noFill/>
          <a:ln/>
        </p:spPr>
        <p:txBody>
          <a:bodyPr wrap="square" lIns="0" tIns="0" rIns="0" bIns="0" rtlCol="0" anchor="ctr"/>
          <a:lstStyle/>
          <a:p>
            <a:pPr marL="0" indent="0">
              <a:buNone/>
            </a:pPr>
            <a:r>
              <a:rPr lang="en-US" sz="1400" dirty="0">
                <a:solidFill>
                  <a:srgbClr val="B7E4C7"/>
                </a:solidFill>
                <a:latin typeface="Calibri" pitchFamily="34" charset="0"/>
                <a:ea typeface="Calibri" pitchFamily="34" charset="-122"/>
                <a:cs typeface="Calibri" pitchFamily="34" charset="-120"/>
              </a:rPr>
              <a:t>Completion of a structured CPD programme</a:t>
            </a:r>
            <a:endParaRPr lang="en-US" sz="1400" dirty="0"/>
          </a:p>
        </p:txBody>
      </p:sp>
      <p:sp>
        <p:nvSpPr>
          <p:cNvPr id="18" name="Shape 15"/>
          <p:cNvSpPr/>
          <p:nvPr/>
        </p:nvSpPr>
        <p:spPr>
          <a:xfrm>
            <a:off x="0" y="4572000"/>
            <a:ext cx="9144000" cy="571500"/>
          </a:xfrm>
          <a:prstGeom prst="rect">
            <a:avLst/>
          </a:prstGeom>
          <a:solidFill>
            <a:srgbClr val="2D6A4F"/>
          </a:solidFill>
          <a:ln/>
        </p:spPr>
        <p:txBody>
          <a:bodyPr/>
          <a:lstStyle/>
          <a:p>
            <a:endParaRPr lang="en-GB"/>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8">
    <p:bg>
      <p:bgPr>
        <a:solidFill>
          <a:srgbClr val="F0F7F4"/>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31520" y="365760"/>
            <a:ext cx="457200" cy="457200"/>
          </a:xfrm>
          <a:prstGeom prst="rect">
            <a:avLst/>
          </a:prstGeom>
        </p:spPr>
      </p:pic>
      <p:sp>
        <p:nvSpPr>
          <p:cNvPr id="3" name="Text 0"/>
          <p:cNvSpPr/>
          <p:nvPr/>
        </p:nvSpPr>
        <p:spPr>
          <a:xfrm>
            <a:off x="1371600" y="320040"/>
            <a:ext cx="7315200" cy="548640"/>
          </a:xfrm>
          <a:prstGeom prst="rect">
            <a:avLst/>
          </a:prstGeom>
          <a:noFill/>
          <a:ln/>
        </p:spPr>
        <p:txBody>
          <a:bodyPr wrap="square" lIns="0" tIns="0" rIns="0" bIns="0" rtlCol="0" anchor="ctr"/>
          <a:lstStyle/>
          <a:p>
            <a:pPr marL="0" indent="0">
              <a:buNone/>
            </a:pPr>
            <a:r>
              <a:rPr lang="en-US" sz="3000" b="1" dirty="0">
                <a:solidFill>
                  <a:srgbClr val="1B4332"/>
                </a:solidFill>
                <a:latin typeface="Trebuchet MS" pitchFamily="34" charset="0"/>
                <a:ea typeface="Trebuchet MS" pitchFamily="34" charset="-122"/>
                <a:cs typeface="Trebuchet MS" pitchFamily="34" charset="-120"/>
              </a:rPr>
              <a:t>Communication : On Line Meetings </a:t>
            </a:r>
            <a:endParaRPr lang="en-US" sz="3000" dirty="0"/>
          </a:p>
        </p:txBody>
      </p:sp>
      <p:sp>
        <p:nvSpPr>
          <p:cNvPr id="5" name="Text 2"/>
          <p:cNvSpPr/>
          <p:nvPr/>
        </p:nvSpPr>
        <p:spPr>
          <a:xfrm>
            <a:off x="1097280" y="1325880"/>
            <a:ext cx="6949440" cy="365760"/>
          </a:xfrm>
          <a:prstGeom prst="rect">
            <a:avLst/>
          </a:prstGeom>
          <a:noFill/>
          <a:ln/>
        </p:spPr>
        <p:txBody>
          <a:bodyPr wrap="square" lIns="0" tIns="0" rIns="0" bIns="0" rtlCol="0" anchor="ctr"/>
          <a:lstStyle/>
          <a:p>
            <a:pPr marL="0" indent="0">
              <a:buNone/>
            </a:pPr>
            <a:r>
              <a:rPr lang="en-US" sz="2000" b="1" dirty="0">
                <a:solidFill>
                  <a:srgbClr val="1B4332"/>
                </a:solidFill>
                <a:latin typeface="Trebuchet MS" pitchFamily="34" charset="0"/>
                <a:ea typeface="Trebuchet MS" pitchFamily="34" charset="-122"/>
                <a:cs typeface="Trebuchet MS" pitchFamily="34" charset="-120"/>
              </a:rPr>
              <a:t>Improving Communication with Members</a:t>
            </a:r>
          </a:p>
          <a:p>
            <a:pPr marL="0" indent="0">
              <a:buNone/>
            </a:pPr>
            <a:endParaRPr lang="en-US" sz="2000" b="1" dirty="0">
              <a:solidFill>
                <a:srgbClr val="1B4332"/>
              </a:solidFill>
              <a:latin typeface="Trebuchet MS" pitchFamily="34" charset="0"/>
            </a:endParaRPr>
          </a:p>
        </p:txBody>
      </p:sp>
      <p:sp>
        <p:nvSpPr>
          <p:cNvPr id="6" name="Text 3"/>
          <p:cNvSpPr/>
          <p:nvPr/>
        </p:nvSpPr>
        <p:spPr>
          <a:xfrm>
            <a:off x="1097280" y="1737359"/>
            <a:ext cx="6949440" cy="1169391"/>
          </a:xfrm>
          <a:prstGeom prst="rect">
            <a:avLst/>
          </a:prstGeom>
          <a:noFill/>
          <a:ln/>
        </p:spPr>
        <p:txBody>
          <a:bodyPr wrap="square" lIns="0" tIns="0" rIns="0" bIns="0" rtlCol="0" anchor="ctr"/>
          <a:lstStyle/>
          <a:p>
            <a:pPr marL="0" indent="0">
              <a:buNone/>
            </a:pPr>
            <a:r>
              <a:rPr lang="en-US" b="1" dirty="0">
                <a:solidFill>
                  <a:srgbClr val="52796F"/>
                </a:solidFill>
                <a:latin typeface="Calibri" pitchFamily="34" charset="0"/>
                <a:ea typeface="Calibri" pitchFamily="34" charset="-122"/>
                <a:cs typeface="Calibri" pitchFamily="34" charset="-120"/>
              </a:rPr>
              <a:t>The committee is aware of the difficulties in getting members together in sufficient numbers to discuss the way forward therefore we will be arranging a series of online meetings.</a:t>
            </a:r>
          </a:p>
          <a:p>
            <a:pPr marL="0" indent="0">
              <a:buNone/>
            </a:pPr>
            <a:r>
              <a:rPr lang="en-US" b="1" dirty="0">
                <a:solidFill>
                  <a:srgbClr val="52796F"/>
                </a:solidFill>
                <a:latin typeface="Calibri" pitchFamily="34" charset="0"/>
                <a:ea typeface="Calibri" pitchFamily="34" charset="-122"/>
                <a:cs typeface="Calibri" pitchFamily="34" charset="-120"/>
              </a:rPr>
              <a:t>  </a:t>
            </a:r>
          </a:p>
          <a:p>
            <a:pPr marL="0" indent="0">
              <a:buNone/>
            </a:pPr>
            <a:r>
              <a:rPr lang="en-US" b="1" dirty="0">
                <a:solidFill>
                  <a:srgbClr val="52796F"/>
                </a:solidFill>
                <a:latin typeface="Calibri" pitchFamily="34" charset="0"/>
                <a:ea typeface="Calibri" pitchFamily="34" charset="-122"/>
                <a:cs typeface="Calibri" pitchFamily="34" charset="-120"/>
              </a:rPr>
              <a:t>Full details to follow </a:t>
            </a:r>
            <a:endParaRPr lang="en-US" b="1" dirty="0"/>
          </a:p>
        </p:txBody>
      </p:sp>
      <p:sp>
        <p:nvSpPr>
          <p:cNvPr id="8" name="Shape 5"/>
          <p:cNvSpPr/>
          <p:nvPr/>
        </p:nvSpPr>
        <p:spPr>
          <a:xfrm>
            <a:off x="731520" y="3246120"/>
            <a:ext cx="7680960" cy="868680"/>
          </a:xfrm>
          <a:prstGeom prst="rect">
            <a:avLst/>
          </a:prstGeom>
          <a:solidFill>
            <a:srgbClr val="1B4332"/>
          </a:solidFill>
          <a:ln/>
        </p:spPr>
        <p:txBody>
          <a:bodyPr/>
          <a:lstStyle/>
          <a:p>
            <a:endParaRPr lang="en-GB"/>
          </a:p>
        </p:txBody>
      </p:sp>
      <p:sp>
        <p:nvSpPr>
          <p:cNvPr id="9" name="Text 6"/>
          <p:cNvSpPr/>
          <p:nvPr/>
        </p:nvSpPr>
        <p:spPr>
          <a:xfrm>
            <a:off x="1097280" y="3291840"/>
            <a:ext cx="6949440" cy="777240"/>
          </a:xfrm>
          <a:prstGeom prst="rect">
            <a:avLst/>
          </a:prstGeom>
          <a:noFill/>
          <a:ln/>
        </p:spPr>
        <p:txBody>
          <a:bodyPr wrap="square" lIns="0" tIns="0" rIns="0" bIns="0" rtlCol="0" anchor="ctr"/>
          <a:lstStyle/>
          <a:p>
            <a:pPr marL="0" indent="0">
              <a:buNone/>
            </a:pPr>
            <a:r>
              <a:rPr lang="en-US" sz="1400" dirty="0">
                <a:solidFill>
                  <a:srgbClr val="B7E4C7"/>
                </a:solidFill>
                <a:latin typeface="Calibri" pitchFamily="34" charset="0"/>
                <a:ea typeface="Calibri" pitchFamily="34" charset="-122"/>
                <a:cs typeface="Calibri" pitchFamily="34" charset="-120"/>
              </a:rPr>
              <a:t>The aim is to give members the opportunity to understand the changes being made and to share their feedback directly with the committee.</a:t>
            </a:r>
            <a:endParaRPr lang="en-US" sz="1400" dirty="0"/>
          </a:p>
        </p:txBody>
      </p:sp>
      <p:sp>
        <p:nvSpPr>
          <p:cNvPr id="10" name="Shape 7"/>
          <p:cNvSpPr/>
          <p:nvPr/>
        </p:nvSpPr>
        <p:spPr>
          <a:xfrm>
            <a:off x="0" y="4572000"/>
            <a:ext cx="9144000" cy="571500"/>
          </a:xfrm>
          <a:prstGeom prst="rect">
            <a:avLst/>
          </a:prstGeom>
          <a:solidFill>
            <a:srgbClr val="1B4332"/>
          </a:solidFill>
          <a:ln/>
        </p:spPr>
        <p:txBody>
          <a:bodyPr/>
          <a:lstStyle/>
          <a:p>
            <a:endParaRPr lang="en-GB"/>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9">
    <p:bg>
      <p:bgPr>
        <a:solidFill>
          <a:srgbClr val="1B4332"/>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31520" y="365760"/>
            <a:ext cx="457200" cy="457200"/>
          </a:xfrm>
          <a:prstGeom prst="rect">
            <a:avLst/>
          </a:prstGeom>
        </p:spPr>
      </p:pic>
      <p:sp>
        <p:nvSpPr>
          <p:cNvPr id="3" name="Text 0"/>
          <p:cNvSpPr/>
          <p:nvPr/>
        </p:nvSpPr>
        <p:spPr>
          <a:xfrm>
            <a:off x="1371600" y="320040"/>
            <a:ext cx="6400800" cy="548640"/>
          </a:xfrm>
          <a:prstGeom prst="rect">
            <a:avLst/>
          </a:prstGeom>
          <a:noFill/>
          <a:ln/>
        </p:spPr>
        <p:txBody>
          <a:bodyPr wrap="square" lIns="0" tIns="0" rIns="0" bIns="0" rtlCol="0" anchor="ctr"/>
          <a:lstStyle/>
          <a:p>
            <a:pPr marL="0" indent="0">
              <a:buNone/>
            </a:pPr>
            <a:r>
              <a:rPr lang="en-US" sz="3200" b="1" dirty="0">
                <a:solidFill>
                  <a:srgbClr val="FFFFFF"/>
                </a:solidFill>
                <a:latin typeface="Trebuchet MS" pitchFamily="34" charset="0"/>
                <a:ea typeface="Trebuchet MS" pitchFamily="34" charset="-122"/>
                <a:cs typeface="Trebuchet MS" pitchFamily="34" charset="-120"/>
              </a:rPr>
              <a:t>Stock &amp; Uniform</a:t>
            </a:r>
            <a:endParaRPr lang="en-US" sz="3200" dirty="0"/>
          </a:p>
        </p:txBody>
      </p:sp>
      <p:sp>
        <p:nvSpPr>
          <p:cNvPr id="4" name="Text 1"/>
          <p:cNvSpPr/>
          <p:nvPr/>
        </p:nvSpPr>
        <p:spPr>
          <a:xfrm>
            <a:off x="731520" y="1051560"/>
            <a:ext cx="7680960" cy="365760"/>
          </a:xfrm>
          <a:prstGeom prst="rect">
            <a:avLst/>
          </a:prstGeom>
          <a:noFill/>
          <a:ln/>
        </p:spPr>
        <p:txBody>
          <a:bodyPr wrap="square" lIns="0" tIns="0" rIns="0" bIns="0" rtlCol="0" anchor="ctr"/>
          <a:lstStyle/>
          <a:p>
            <a:pPr marL="0" indent="0">
              <a:buNone/>
            </a:pPr>
            <a:r>
              <a:rPr lang="en-US" sz="2800" b="1" i="1" dirty="0">
                <a:solidFill>
                  <a:srgbClr val="95D5B2"/>
                </a:solidFill>
                <a:latin typeface="Calibri" pitchFamily="34" charset="0"/>
                <a:ea typeface="Calibri" pitchFamily="34" charset="-122"/>
                <a:cs typeface="Calibri" pitchFamily="34" charset="-120"/>
              </a:rPr>
              <a:t>A fresh, modern look for EBCS</a:t>
            </a:r>
            <a:endParaRPr lang="en-US" sz="2800" b="1" dirty="0"/>
          </a:p>
        </p:txBody>
      </p:sp>
      <p:sp>
        <p:nvSpPr>
          <p:cNvPr id="7" name="Text 3"/>
          <p:cNvSpPr/>
          <p:nvPr/>
        </p:nvSpPr>
        <p:spPr>
          <a:xfrm>
            <a:off x="646399" y="1631721"/>
            <a:ext cx="6858000" cy="320040"/>
          </a:xfrm>
          <a:prstGeom prst="rect">
            <a:avLst/>
          </a:prstGeom>
          <a:noFill/>
          <a:ln/>
        </p:spPr>
        <p:txBody>
          <a:bodyPr wrap="square" lIns="0" tIns="0" rIns="0" bIns="0" rtlCol="0" anchor="ctr"/>
          <a:lstStyle/>
          <a:p>
            <a:pPr marL="0" indent="0">
              <a:buNone/>
            </a:pPr>
            <a:r>
              <a:rPr lang="en-US" sz="1600" b="1" dirty="0">
                <a:solidFill>
                  <a:srgbClr val="FFFFFF"/>
                </a:solidFill>
                <a:latin typeface="Trebuchet MS" pitchFamily="34" charset="0"/>
                <a:ea typeface="Trebuchet MS" pitchFamily="34" charset="-122"/>
                <a:cs typeface="Trebuchet MS" pitchFamily="34" charset="-120"/>
              </a:rPr>
              <a:t>New Uniform</a:t>
            </a:r>
            <a:endParaRPr lang="en-US" sz="1600" dirty="0"/>
          </a:p>
        </p:txBody>
      </p:sp>
      <p:sp>
        <p:nvSpPr>
          <p:cNvPr id="8" name="Text 4"/>
          <p:cNvSpPr/>
          <p:nvPr/>
        </p:nvSpPr>
        <p:spPr>
          <a:xfrm>
            <a:off x="646399" y="2187795"/>
            <a:ext cx="6858000" cy="320040"/>
          </a:xfrm>
          <a:prstGeom prst="rect">
            <a:avLst/>
          </a:prstGeom>
          <a:noFill/>
          <a:ln/>
        </p:spPr>
        <p:txBody>
          <a:bodyPr wrap="square" lIns="0" tIns="0" rIns="0" bIns="0" rtlCol="0" anchor="ctr"/>
          <a:lstStyle/>
          <a:p>
            <a:pPr marL="0" indent="0">
              <a:buNone/>
            </a:pPr>
            <a:r>
              <a:rPr lang="en-US" sz="1300" dirty="0">
                <a:solidFill>
                  <a:srgbClr val="B7E4C7"/>
                </a:solidFill>
                <a:latin typeface="Calibri" pitchFamily="34" charset="0"/>
                <a:ea typeface="Calibri" pitchFamily="34" charset="-122"/>
                <a:cs typeface="Calibri" pitchFamily="34" charset="-120"/>
              </a:rPr>
              <a:t>A more modern uniform is being developed to renew the image of EBCS</a:t>
            </a:r>
          </a:p>
          <a:p>
            <a:pPr marL="0" indent="0">
              <a:buNone/>
            </a:pPr>
            <a:endParaRPr lang="en-US" sz="1300" dirty="0">
              <a:solidFill>
                <a:srgbClr val="B7E4C7"/>
              </a:solidFill>
              <a:latin typeface="Calibri" pitchFamily="34" charset="0"/>
              <a:ea typeface="Calibri" pitchFamily="34" charset="-122"/>
              <a:cs typeface="Calibri" pitchFamily="34" charset="-120"/>
            </a:endParaRPr>
          </a:p>
          <a:p>
            <a:pPr marL="0" indent="0">
              <a:buNone/>
            </a:pPr>
            <a:r>
              <a:rPr lang="en-US" sz="1300" dirty="0">
                <a:solidFill>
                  <a:srgbClr val="B7E4C7"/>
                </a:solidFill>
                <a:latin typeface="Calibri" pitchFamily="34" charset="0"/>
                <a:ea typeface="Calibri" pitchFamily="34" charset="-122"/>
                <a:cs typeface="Calibri" pitchFamily="34" charset="-120"/>
              </a:rPr>
              <a:t> </a:t>
            </a:r>
            <a:endParaRPr lang="en-US" sz="1300" dirty="0"/>
          </a:p>
        </p:txBody>
      </p:sp>
      <p:sp>
        <p:nvSpPr>
          <p:cNvPr id="11" name="Text 6"/>
          <p:cNvSpPr/>
          <p:nvPr/>
        </p:nvSpPr>
        <p:spPr>
          <a:xfrm>
            <a:off x="1508760" y="2267712"/>
            <a:ext cx="6858000" cy="320040"/>
          </a:xfrm>
          <a:prstGeom prst="rect">
            <a:avLst/>
          </a:prstGeom>
          <a:noFill/>
          <a:ln/>
        </p:spPr>
        <p:txBody>
          <a:bodyPr wrap="square" lIns="0" tIns="0" rIns="0" bIns="0" rtlCol="0" anchor="ctr"/>
          <a:lstStyle/>
          <a:p>
            <a:pPr marL="0" indent="0">
              <a:buNone/>
            </a:pPr>
            <a:endParaRPr lang="en-US" sz="1600" dirty="0"/>
          </a:p>
        </p:txBody>
      </p:sp>
      <p:sp>
        <p:nvSpPr>
          <p:cNvPr id="12" name="Text 7"/>
          <p:cNvSpPr/>
          <p:nvPr/>
        </p:nvSpPr>
        <p:spPr>
          <a:xfrm>
            <a:off x="1508760" y="2587752"/>
            <a:ext cx="6858000" cy="320040"/>
          </a:xfrm>
          <a:prstGeom prst="rect">
            <a:avLst/>
          </a:prstGeom>
          <a:noFill/>
          <a:ln/>
        </p:spPr>
        <p:txBody>
          <a:bodyPr wrap="square" lIns="0" tIns="0" rIns="0" bIns="0" rtlCol="0" anchor="ctr"/>
          <a:lstStyle/>
          <a:p>
            <a:pPr marL="0" indent="0">
              <a:buNone/>
            </a:pPr>
            <a:endParaRPr lang="en-US" sz="1300" dirty="0"/>
          </a:p>
        </p:txBody>
      </p:sp>
      <p:sp>
        <p:nvSpPr>
          <p:cNvPr id="15" name="Text 9"/>
          <p:cNvSpPr/>
          <p:nvPr/>
        </p:nvSpPr>
        <p:spPr>
          <a:xfrm>
            <a:off x="646399" y="2440482"/>
            <a:ext cx="6858000" cy="320040"/>
          </a:xfrm>
          <a:prstGeom prst="rect">
            <a:avLst/>
          </a:prstGeom>
          <a:noFill/>
          <a:ln/>
        </p:spPr>
        <p:txBody>
          <a:bodyPr wrap="square" lIns="0" tIns="0" rIns="0" bIns="0" rtlCol="0" anchor="ctr"/>
          <a:lstStyle/>
          <a:p>
            <a:pPr marL="0" indent="0">
              <a:buNone/>
            </a:pPr>
            <a:r>
              <a:rPr lang="en-US" sz="1600" b="1" dirty="0">
                <a:solidFill>
                  <a:srgbClr val="FFFFFF"/>
                </a:solidFill>
                <a:latin typeface="Trebuchet MS" pitchFamily="34" charset="0"/>
                <a:ea typeface="Trebuchet MS" pitchFamily="34" charset="-122"/>
                <a:cs typeface="Trebuchet MS" pitchFamily="34" charset="-120"/>
              </a:rPr>
              <a:t>Subsidised Price</a:t>
            </a:r>
            <a:endParaRPr lang="en-US" sz="1600" dirty="0"/>
          </a:p>
        </p:txBody>
      </p:sp>
      <p:sp>
        <p:nvSpPr>
          <p:cNvPr id="16" name="Text 10"/>
          <p:cNvSpPr/>
          <p:nvPr/>
        </p:nvSpPr>
        <p:spPr>
          <a:xfrm>
            <a:off x="646399" y="2781821"/>
            <a:ext cx="6858000" cy="320040"/>
          </a:xfrm>
          <a:prstGeom prst="rect">
            <a:avLst/>
          </a:prstGeom>
          <a:noFill/>
          <a:ln/>
        </p:spPr>
        <p:txBody>
          <a:bodyPr wrap="square" lIns="0" tIns="0" rIns="0" bIns="0" rtlCol="0" anchor="ctr"/>
          <a:lstStyle/>
          <a:p>
            <a:pPr marL="0" indent="0">
              <a:buNone/>
            </a:pPr>
            <a:r>
              <a:rPr lang="en-US" sz="1300" dirty="0">
                <a:solidFill>
                  <a:srgbClr val="B7E4C7"/>
                </a:solidFill>
                <a:latin typeface="Calibri" pitchFamily="34" charset="0"/>
                <a:ea typeface="Calibri" pitchFamily="34" charset="-122"/>
                <a:cs typeface="Calibri" pitchFamily="34" charset="-120"/>
              </a:rPr>
              <a:t>First 500 members registering from Oct 26  will be able to purchase a top at below </a:t>
            </a:r>
          </a:p>
          <a:p>
            <a:pPr marL="0" indent="0">
              <a:buNone/>
            </a:pPr>
            <a:r>
              <a:rPr lang="en-US" sz="1300" dirty="0">
                <a:solidFill>
                  <a:srgbClr val="B7E4C7"/>
                </a:solidFill>
                <a:latin typeface="Calibri" pitchFamily="34" charset="0"/>
                <a:ea typeface="Calibri" pitchFamily="34" charset="-122"/>
                <a:cs typeface="Calibri" pitchFamily="34" charset="-120"/>
              </a:rPr>
              <a:t>cost price, plus postage. One top per person .</a:t>
            </a:r>
            <a:endParaRPr lang="en-US" sz="1300" dirty="0"/>
          </a:p>
        </p:txBody>
      </p:sp>
      <p:sp>
        <p:nvSpPr>
          <p:cNvPr id="19" name="Text 12"/>
          <p:cNvSpPr/>
          <p:nvPr/>
        </p:nvSpPr>
        <p:spPr>
          <a:xfrm>
            <a:off x="646399" y="3341797"/>
            <a:ext cx="6858000" cy="320040"/>
          </a:xfrm>
          <a:prstGeom prst="rect">
            <a:avLst/>
          </a:prstGeom>
          <a:noFill/>
          <a:ln/>
        </p:spPr>
        <p:txBody>
          <a:bodyPr wrap="square" lIns="0" tIns="0" rIns="0" bIns="0" rtlCol="0" anchor="ctr"/>
          <a:lstStyle/>
          <a:p>
            <a:pPr marL="0" indent="0">
              <a:buNone/>
            </a:pPr>
            <a:r>
              <a:rPr lang="en-US" sz="1600" b="1" dirty="0">
                <a:solidFill>
                  <a:srgbClr val="FFFFFF"/>
                </a:solidFill>
                <a:latin typeface="Trebuchet MS" pitchFamily="34" charset="0"/>
                <a:ea typeface="Trebuchet MS" pitchFamily="34" charset="-122"/>
                <a:cs typeface="Trebuchet MS" pitchFamily="34" charset="-120"/>
              </a:rPr>
              <a:t>Old Stock</a:t>
            </a:r>
            <a:endParaRPr lang="en-US" sz="1600" dirty="0"/>
          </a:p>
        </p:txBody>
      </p:sp>
      <p:sp>
        <p:nvSpPr>
          <p:cNvPr id="20" name="Text 13"/>
          <p:cNvSpPr/>
          <p:nvPr/>
        </p:nvSpPr>
        <p:spPr>
          <a:xfrm>
            <a:off x="646399" y="3666744"/>
            <a:ext cx="4200663" cy="320040"/>
          </a:xfrm>
          <a:prstGeom prst="rect">
            <a:avLst/>
          </a:prstGeom>
          <a:noFill/>
          <a:ln/>
        </p:spPr>
        <p:txBody>
          <a:bodyPr wrap="square" lIns="0" tIns="0" rIns="0" bIns="0" rtlCol="0" anchor="ctr"/>
          <a:lstStyle/>
          <a:p>
            <a:pPr marL="0" indent="0">
              <a:buNone/>
            </a:pPr>
            <a:r>
              <a:rPr lang="en-US" sz="1300" dirty="0">
                <a:solidFill>
                  <a:srgbClr val="B7E4C7"/>
                </a:solidFill>
                <a:latin typeface="Calibri" pitchFamily="34" charset="0"/>
                <a:ea typeface="Calibri" pitchFamily="34" charset="-122"/>
                <a:cs typeface="Calibri" pitchFamily="34" charset="-120"/>
              </a:rPr>
              <a:t>Current badges and remaining stock have been  written off </a:t>
            </a:r>
            <a:endParaRPr lang="en-US" sz="1300" dirty="0"/>
          </a:p>
        </p:txBody>
      </p:sp>
      <p:sp>
        <p:nvSpPr>
          <p:cNvPr id="21" name="Shape 14"/>
          <p:cNvSpPr/>
          <p:nvPr/>
        </p:nvSpPr>
        <p:spPr>
          <a:xfrm>
            <a:off x="0" y="4572000"/>
            <a:ext cx="9144000" cy="571500"/>
          </a:xfrm>
          <a:prstGeom prst="rect">
            <a:avLst/>
          </a:prstGeom>
          <a:solidFill>
            <a:srgbClr val="2D6A4F"/>
          </a:solidFill>
          <a:ln/>
        </p:spPr>
        <p:txBody>
          <a:bodyPr/>
          <a:lstStyle/>
          <a:p>
            <a:endParaRPr lang="en-GB"/>
          </a:p>
        </p:txBody>
      </p:sp>
      <p:pic>
        <p:nvPicPr>
          <p:cNvPr id="5" name="Picture 4">
            <a:extLst>
              <a:ext uri="{FF2B5EF4-FFF2-40B4-BE49-F238E27FC236}">
                <a16:creationId xmlns:a16="http://schemas.microsoft.com/office/drawing/2014/main" id="{A776B7F6-8C46-B327-D7EA-EF43F31E0908}"/>
              </a:ext>
            </a:extLst>
          </p:cNvPr>
          <p:cNvPicPr>
            <a:picLocks noChangeAspect="1"/>
          </p:cNvPicPr>
          <p:nvPr/>
        </p:nvPicPr>
        <p:blipFill rotWithShape="1">
          <a:blip r:embed="rId4"/>
          <a:srcRect r="8299" b="10980"/>
          <a:stretch>
            <a:fillRect/>
          </a:stretch>
        </p:blipFill>
        <p:spPr bwMode="auto">
          <a:xfrm>
            <a:off x="5657098" y="520398"/>
            <a:ext cx="3047821" cy="1902607"/>
          </a:xfrm>
          <a:prstGeom prst="rect">
            <a:avLst/>
          </a:prstGeom>
          <a:ln>
            <a:noFill/>
          </a:ln>
          <a:extLst>
            <a:ext uri="{53640926-AAD7-44D8-BBD7-CCE9431645EC}">
              <a14:shadowObscured xmlns:a14="http://schemas.microsoft.com/office/drawing/2010/main"/>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0">
    <p:bg>
      <p:bgPr>
        <a:solidFill>
          <a:srgbClr val="F0F7F4"/>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31520" y="365760"/>
            <a:ext cx="457200" cy="457200"/>
          </a:xfrm>
          <a:prstGeom prst="rect">
            <a:avLst/>
          </a:prstGeom>
        </p:spPr>
      </p:pic>
      <p:sp>
        <p:nvSpPr>
          <p:cNvPr id="3" name="Text 0"/>
          <p:cNvSpPr/>
          <p:nvPr/>
        </p:nvSpPr>
        <p:spPr>
          <a:xfrm>
            <a:off x="1371600" y="320040"/>
            <a:ext cx="6400800" cy="548640"/>
          </a:xfrm>
          <a:prstGeom prst="rect">
            <a:avLst/>
          </a:prstGeom>
          <a:noFill/>
          <a:ln/>
        </p:spPr>
        <p:txBody>
          <a:bodyPr wrap="square" lIns="0" tIns="0" rIns="0" bIns="0" rtlCol="0" anchor="ctr"/>
          <a:lstStyle/>
          <a:p>
            <a:pPr marL="0" indent="0">
              <a:buNone/>
            </a:pPr>
            <a:r>
              <a:rPr lang="en-US" sz="3200" b="1" dirty="0">
                <a:solidFill>
                  <a:srgbClr val="1B4332"/>
                </a:solidFill>
                <a:latin typeface="Trebuchet MS" pitchFamily="34" charset="0"/>
                <a:ea typeface="Trebuchet MS" pitchFamily="34" charset="-122"/>
                <a:cs typeface="Trebuchet MS" pitchFamily="34" charset="-120"/>
              </a:rPr>
              <a:t>Finance &amp; Administration</a:t>
            </a:r>
            <a:endParaRPr lang="en-US" sz="3200" dirty="0"/>
          </a:p>
        </p:txBody>
      </p:sp>
      <p:sp>
        <p:nvSpPr>
          <p:cNvPr id="4" name="Shape 1"/>
          <p:cNvSpPr/>
          <p:nvPr/>
        </p:nvSpPr>
        <p:spPr>
          <a:xfrm>
            <a:off x="731520" y="1188720"/>
            <a:ext cx="3657600" cy="292608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GB"/>
          </a:p>
        </p:txBody>
      </p:sp>
      <p:sp>
        <p:nvSpPr>
          <p:cNvPr id="5" name="Text 2"/>
          <p:cNvSpPr/>
          <p:nvPr/>
        </p:nvSpPr>
        <p:spPr>
          <a:xfrm>
            <a:off x="1005840" y="1371600"/>
            <a:ext cx="3108960" cy="365760"/>
          </a:xfrm>
          <a:prstGeom prst="rect">
            <a:avLst/>
          </a:prstGeom>
          <a:noFill/>
          <a:ln/>
        </p:spPr>
        <p:txBody>
          <a:bodyPr wrap="square" lIns="0" tIns="0" rIns="0" bIns="0" rtlCol="0" anchor="ctr"/>
          <a:lstStyle/>
          <a:p>
            <a:pPr marL="0" indent="0">
              <a:buNone/>
            </a:pPr>
            <a:r>
              <a:rPr lang="en-US" sz="1800" b="1" dirty="0">
                <a:solidFill>
                  <a:srgbClr val="1B4332"/>
                </a:solidFill>
                <a:latin typeface="Trebuchet MS" pitchFamily="34" charset="0"/>
                <a:ea typeface="Trebuchet MS" pitchFamily="34" charset="-122"/>
                <a:cs typeface="Trebuchet MS" pitchFamily="34" charset="-120"/>
              </a:rPr>
              <a:t>Treasurer's Review</a:t>
            </a:r>
            <a:endParaRPr lang="en-US" sz="1800" dirty="0"/>
          </a:p>
        </p:txBody>
      </p:sp>
      <p:sp>
        <p:nvSpPr>
          <p:cNvPr id="6" name="Text 3"/>
          <p:cNvSpPr/>
          <p:nvPr/>
        </p:nvSpPr>
        <p:spPr>
          <a:xfrm>
            <a:off x="1005840" y="1874520"/>
            <a:ext cx="3108960" cy="2103120"/>
          </a:xfrm>
          <a:prstGeom prst="rect">
            <a:avLst/>
          </a:prstGeom>
          <a:noFill/>
          <a:ln/>
        </p:spPr>
        <p:txBody>
          <a:bodyPr wrap="square" rtlCol="0" anchor="ctr"/>
          <a:lstStyle/>
          <a:p>
            <a:pPr marL="342900" indent="-342900">
              <a:spcAft>
                <a:spcPts val="1000"/>
              </a:spcAft>
              <a:buSzPct val="100000"/>
              <a:buChar char="•"/>
            </a:pPr>
            <a:r>
              <a:rPr lang="en-US" sz="1300" dirty="0">
                <a:solidFill>
                  <a:srgbClr val="1B4332"/>
                </a:solidFill>
                <a:latin typeface="Calibri" pitchFamily="34" charset="0"/>
                <a:ea typeface="Calibri" pitchFamily="34" charset="-122"/>
                <a:cs typeface="Calibri" pitchFamily="34" charset="-120"/>
              </a:rPr>
              <a:t>Clearer breakdown of course income and expenses</a:t>
            </a:r>
            <a:endParaRPr lang="en-US" sz="1300" dirty="0"/>
          </a:p>
          <a:p>
            <a:pPr marL="342900" indent="-342900">
              <a:spcAft>
                <a:spcPts val="1000"/>
              </a:spcAft>
              <a:buSzPct val="100000"/>
              <a:buChar char="•"/>
            </a:pPr>
            <a:r>
              <a:rPr lang="en-US" sz="1300" dirty="0">
                <a:solidFill>
                  <a:srgbClr val="1B4332"/>
                </a:solidFill>
                <a:latin typeface="Calibri" pitchFamily="34" charset="0"/>
                <a:ea typeface="Calibri" pitchFamily="34" charset="-122"/>
                <a:cs typeface="Calibri" pitchFamily="34" charset="-120"/>
              </a:rPr>
              <a:t>Improved banking processes</a:t>
            </a:r>
            <a:endParaRPr lang="en-US" sz="1300" dirty="0"/>
          </a:p>
          <a:p>
            <a:pPr marL="342900" indent="-342900">
              <a:spcAft>
                <a:spcPts val="1000"/>
              </a:spcAft>
              <a:buSzPct val="100000"/>
              <a:buChar char="•"/>
            </a:pPr>
            <a:r>
              <a:rPr lang="en-US" sz="1300" dirty="0">
                <a:solidFill>
                  <a:srgbClr val="1B4332"/>
                </a:solidFill>
                <a:latin typeface="Calibri" pitchFamily="34" charset="0"/>
                <a:ea typeface="Calibri" pitchFamily="34" charset="-122"/>
                <a:cs typeface="Calibri" pitchFamily="34" charset="-120"/>
              </a:rPr>
              <a:t>Updated expenses policy</a:t>
            </a:r>
            <a:endParaRPr lang="en-US" sz="1300" dirty="0"/>
          </a:p>
          <a:p>
            <a:pPr marL="342900" indent="-342900">
              <a:spcAft>
                <a:spcPts val="1000"/>
              </a:spcAft>
              <a:buSzPct val="100000"/>
              <a:buChar char="•"/>
            </a:pPr>
            <a:r>
              <a:rPr lang="en-US" sz="1300" dirty="0">
                <a:solidFill>
                  <a:srgbClr val="1B4332"/>
                </a:solidFill>
                <a:latin typeface="Calibri" pitchFamily="34" charset="0"/>
                <a:ea typeface="Calibri" pitchFamily="34" charset="-122"/>
                <a:cs typeface="Calibri" pitchFamily="34" charset="-120"/>
              </a:rPr>
              <a:t>Review of Financial Income </a:t>
            </a:r>
            <a:endParaRPr lang="en-US" sz="1300" dirty="0"/>
          </a:p>
        </p:txBody>
      </p:sp>
      <p:sp>
        <p:nvSpPr>
          <p:cNvPr id="7" name="Shape 4"/>
          <p:cNvSpPr/>
          <p:nvPr/>
        </p:nvSpPr>
        <p:spPr>
          <a:xfrm>
            <a:off x="4754880" y="1188720"/>
            <a:ext cx="3657600" cy="2926080"/>
          </a:xfrm>
          <a:prstGeom prst="rect">
            <a:avLst/>
          </a:prstGeom>
          <a:solidFill>
            <a:srgbClr val="1B4332"/>
          </a:solidFill>
          <a:ln/>
        </p:spPr>
        <p:txBody>
          <a:bodyPr/>
          <a:lstStyle/>
          <a:p>
            <a:endParaRPr lang="en-GB"/>
          </a:p>
        </p:txBody>
      </p:sp>
      <p:sp>
        <p:nvSpPr>
          <p:cNvPr id="8" name="Text 5"/>
          <p:cNvSpPr/>
          <p:nvPr/>
        </p:nvSpPr>
        <p:spPr>
          <a:xfrm>
            <a:off x="5029200" y="1371600"/>
            <a:ext cx="3108960" cy="365760"/>
          </a:xfrm>
          <a:prstGeom prst="rect">
            <a:avLst/>
          </a:prstGeom>
          <a:noFill/>
          <a:ln/>
        </p:spPr>
        <p:txBody>
          <a:bodyPr wrap="square" lIns="0" tIns="0" rIns="0" bIns="0" rtlCol="0" anchor="ctr"/>
          <a:lstStyle/>
          <a:p>
            <a:pPr marL="0" indent="0">
              <a:buNone/>
            </a:pPr>
            <a:r>
              <a:rPr lang="en-US" sz="1800" b="1" dirty="0">
                <a:solidFill>
                  <a:srgbClr val="95D5B2"/>
                </a:solidFill>
                <a:latin typeface="Trebuchet MS" pitchFamily="34" charset="0"/>
                <a:ea typeface="Trebuchet MS" pitchFamily="34" charset="-122"/>
                <a:cs typeface="Trebuchet MS" pitchFamily="34" charset="-120"/>
              </a:rPr>
              <a:t>Investing in Development</a:t>
            </a:r>
            <a:endParaRPr lang="en-US" sz="1800" dirty="0"/>
          </a:p>
        </p:txBody>
      </p:sp>
      <p:sp>
        <p:nvSpPr>
          <p:cNvPr id="9" name="Text 6"/>
          <p:cNvSpPr/>
          <p:nvPr/>
        </p:nvSpPr>
        <p:spPr>
          <a:xfrm>
            <a:off x="5029200" y="1920240"/>
            <a:ext cx="3108960" cy="1828800"/>
          </a:xfrm>
          <a:prstGeom prst="rect">
            <a:avLst/>
          </a:prstGeom>
          <a:noFill/>
          <a:ln/>
        </p:spPr>
        <p:txBody>
          <a:bodyPr wrap="square" lIns="0" tIns="0" rIns="0" bIns="0" rtlCol="0" anchor="ctr"/>
          <a:lstStyle/>
          <a:p>
            <a:pPr marL="0" indent="0">
              <a:buNone/>
            </a:pPr>
            <a:r>
              <a:rPr lang="en-US" sz="1400" dirty="0">
                <a:solidFill>
                  <a:srgbClr val="FFFFFF"/>
                </a:solidFill>
                <a:latin typeface="Calibri" pitchFamily="34" charset="0"/>
                <a:ea typeface="Calibri" pitchFamily="34" charset="-122"/>
                <a:cs typeface="Calibri" pitchFamily="34" charset="-120"/>
              </a:rPr>
              <a:t>The Board has approved the purchase of a one-year professional Copilot licence to support the ongoing development and modernisation work across the scheme.</a:t>
            </a:r>
            <a:endParaRPr lang="en-US" sz="1400" dirty="0"/>
          </a:p>
        </p:txBody>
      </p:sp>
      <p:sp>
        <p:nvSpPr>
          <p:cNvPr id="10" name="Shape 7"/>
          <p:cNvSpPr/>
          <p:nvPr/>
        </p:nvSpPr>
        <p:spPr>
          <a:xfrm>
            <a:off x="0" y="4572000"/>
            <a:ext cx="9144000" cy="571500"/>
          </a:xfrm>
          <a:prstGeom prst="rect">
            <a:avLst/>
          </a:prstGeom>
          <a:solidFill>
            <a:srgbClr val="1B4332"/>
          </a:solidFill>
          <a:ln/>
        </p:spPr>
        <p:txBody>
          <a:bodyPr/>
          <a:lstStyle/>
          <a:p>
            <a:endParaRPr lang="en-GB"/>
          </a:p>
        </p:txBody>
      </p:sp>
      <p:sp>
        <p:nvSpPr>
          <p:cNvPr id="11" name="Text 8"/>
          <p:cNvSpPr/>
          <p:nvPr/>
        </p:nvSpPr>
        <p:spPr>
          <a:xfrm>
            <a:off x="731520" y="4663440"/>
            <a:ext cx="7315200" cy="365760"/>
          </a:xfrm>
          <a:prstGeom prst="rect">
            <a:avLst/>
          </a:prstGeom>
          <a:noFill/>
          <a:ln/>
        </p:spPr>
        <p:txBody>
          <a:bodyPr wrap="square" lIns="0" tIns="0" rIns="0" bIns="0" rtlCol="0" anchor="ctr"/>
          <a:lstStyle/>
          <a:p>
            <a:pPr marL="0" indent="0">
              <a:buNone/>
            </a:pPr>
            <a:endParaRPr lang="en-US" sz="1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6">
    <p:bg>
      <p:bgPr>
        <a:solidFill>
          <a:srgbClr val="F0F7F4"/>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731520" y="365760"/>
            <a:ext cx="457200" cy="457200"/>
          </a:xfrm>
          <a:prstGeom prst="rect">
            <a:avLst/>
          </a:prstGeom>
        </p:spPr>
      </p:pic>
      <p:sp>
        <p:nvSpPr>
          <p:cNvPr id="3" name="Text 0"/>
          <p:cNvSpPr/>
          <p:nvPr/>
        </p:nvSpPr>
        <p:spPr>
          <a:xfrm>
            <a:off x="1371600" y="320040"/>
            <a:ext cx="7315200" cy="548640"/>
          </a:xfrm>
          <a:prstGeom prst="rect">
            <a:avLst/>
          </a:prstGeom>
          <a:noFill/>
          <a:ln/>
        </p:spPr>
        <p:txBody>
          <a:bodyPr wrap="square" lIns="0" tIns="0" rIns="0" bIns="0" rtlCol="0" anchor="ctr"/>
          <a:lstStyle/>
          <a:p>
            <a:pPr marL="0" indent="0">
              <a:buNone/>
            </a:pPr>
            <a:r>
              <a:rPr lang="en-US" sz="2800" b="1">
                <a:solidFill>
                  <a:srgbClr val="1B4332"/>
                </a:solidFill>
                <a:latin typeface="Trebuchet MS" pitchFamily="34" charset="0"/>
                <a:ea typeface="Trebuchet MS" pitchFamily="34" charset="-122"/>
                <a:cs typeface="Trebuchet MS" pitchFamily="34" charset="-120"/>
              </a:rPr>
              <a:t>Important Notice: Constitution Review</a:t>
            </a:r>
            <a:endParaRPr lang="en-US" sz="2800"/>
          </a:p>
        </p:txBody>
      </p:sp>
      <p:sp>
        <p:nvSpPr>
          <p:cNvPr id="4" name="Shape 1"/>
          <p:cNvSpPr/>
          <p:nvPr/>
        </p:nvSpPr>
        <p:spPr>
          <a:xfrm>
            <a:off x="731520" y="1005840"/>
            <a:ext cx="7680960" cy="1097280"/>
          </a:xfrm>
          <a:prstGeom prst="rect">
            <a:avLst/>
          </a:prstGeom>
          <a:solidFill>
            <a:srgbClr val="FEF3E2"/>
          </a:solidFill>
          <a:ln/>
        </p:spPr>
        <p:txBody>
          <a:bodyPr/>
          <a:lstStyle/>
          <a:p>
            <a:endParaRPr lang="en-GB"/>
          </a:p>
        </p:txBody>
      </p:sp>
      <p:sp>
        <p:nvSpPr>
          <p:cNvPr id="5" name="Text 2"/>
          <p:cNvSpPr/>
          <p:nvPr/>
        </p:nvSpPr>
        <p:spPr>
          <a:xfrm>
            <a:off x="1005840" y="1051560"/>
            <a:ext cx="7132320" cy="1005840"/>
          </a:xfrm>
          <a:prstGeom prst="rect">
            <a:avLst/>
          </a:prstGeom>
          <a:noFill/>
          <a:ln/>
        </p:spPr>
        <p:txBody>
          <a:bodyPr wrap="square" lIns="0" tIns="0" rIns="0" bIns="0" rtlCol="0" anchor="ctr"/>
          <a:lstStyle/>
          <a:p>
            <a:pPr marL="0" indent="0">
              <a:buNone/>
            </a:pPr>
            <a:r>
              <a:rPr lang="en-US" sz="1400">
                <a:solidFill>
                  <a:srgbClr val="7C4A03"/>
                </a:solidFill>
                <a:latin typeface="Calibri" pitchFamily="34" charset="0"/>
                <a:ea typeface="Calibri" pitchFamily="34" charset="-122"/>
                <a:cs typeface="Calibri" pitchFamily="34" charset="-120"/>
              </a:rPr>
              <a:t>The EBCS Constitution is currently being reviewed to ensure it remains fit for purpose and reflects the evolving needs of the scheme. Members will be kept informed as the review progresses.</a:t>
            </a:r>
            <a:endParaRPr lang="en-US" sz="1400"/>
          </a:p>
        </p:txBody>
      </p:sp>
      <p:sp>
        <p:nvSpPr>
          <p:cNvPr id="6" name="Shape 3"/>
          <p:cNvSpPr/>
          <p:nvPr/>
        </p:nvSpPr>
        <p:spPr>
          <a:xfrm>
            <a:off x="731520" y="2331720"/>
            <a:ext cx="3657600" cy="1371600"/>
          </a:xfrm>
          <a:prstGeom prst="rect">
            <a:avLst/>
          </a:prstGeom>
          <a:solidFill>
            <a:srgbClr val="1B4332"/>
          </a:solidFill>
          <a:ln/>
        </p:spPr>
        <p:txBody>
          <a:bodyPr/>
          <a:lstStyle/>
          <a:p>
            <a:endParaRPr lang="en-GB"/>
          </a:p>
        </p:txBody>
      </p:sp>
      <p:pic>
        <p:nvPicPr>
          <p:cNvPr id="7" name="Image 1" descr="preencoded.png"/>
          <p:cNvPicPr>
            <a:picLocks noChangeAspect="1"/>
          </p:cNvPicPr>
          <p:nvPr/>
        </p:nvPicPr>
        <p:blipFill>
          <a:blip r:embed="rId3"/>
          <a:stretch>
            <a:fillRect/>
          </a:stretch>
        </p:blipFill>
        <p:spPr>
          <a:xfrm>
            <a:off x="1005840" y="2423160"/>
            <a:ext cx="320040" cy="320040"/>
          </a:xfrm>
          <a:prstGeom prst="rect">
            <a:avLst/>
          </a:prstGeom>
        </p:spPr>
      </p:pic>
      <p:sp>
        <p:nvSpPr>
          <p:cNvPr id="8" name="Text 4"/>
          <p:cNvSpPr/>
          <p:nvPr/>
        </p:nvSpPr>
        <p:spPr>
          <a:xfrm>
            <a:off x="1417320" y="2377440"/>
            <a:ext cx="1828800" cy="365760"/>
          </a:xfrm>
          <a:prstGeom prst="rect">
            <a:avLst/>
          </a:prstGeom>
          <a:noFill/>
          <a:ln/>
        </p:spPr>
        <p:txBody>
          <a:bodyPr wrap="square" lIns="0" tIns="0" rIns="0" bIns="0" rtlCol="0" anchor="ctr"/>
          <a:lstStyle/>
          <a:p>
            <a:pPr marL="0" indent="0">
              <a:buNone/>
            </a:pPr>
            <a:r>
              <a:rPr lang="en-US" sz="1200" b="1">
                <a:solidFill>
                  <a:srgbClr val="95D5B2"/>
                </a:solidFill>
                <a:latin typeface="Calibri" pitchFamily="34" charset="0"/>
                <a:ea typeface="Calibri" pitchFamily="34" charset="-122"/>
                <a:cs typeface="Calibri" pitchFamily="34" charset="-120"/>
              </a:rPr>
              <a:t>STATUS</a:t>
            </a:r>
            <a:endParaRPr lang="en-US" sz="1200"/>
          </a:p>
        </p:txBody>
      </p:sp>
      <p:sp>
        <p:nvSpPr>
          <p:cNvPr id="9" name="Text 5"/>
          <p:cNvSpPr/>
          <p:nvPr/>
        </p:nvSpPr>
        <p:spPr>
          <a:xfrm>
            <a:off x="1005840" y="2743200"/>
            <a:ext cx="3108960" cy="411480"/>
          </a:xfrm>
          <a:prstGeom prst="rect">
            <a:avLst/>
          </a:prstGeom>
          <a:noFill/>
          <a:ln/>
        </p:spPr>
        <p:txBody>
          <a:bodyPr wrap="square" lIns="0" tIns="0" rIns="0" bIns="0" rtlCol="0" anchor="ctr"/>
          <a:lstStyle/>
          <a:p>
            <a:pPr marL="0" indent="0">
              <a:buNone/>
            </a:pPr>
            <a:r>
              <a:rPr lang="en-US" sz="2200" b="1">
                <a:solidFill>
                  <a:srgbClr val="FFFFFF"/>
                </a:solidFill>
                <a:latin typeface="Trebuchet MS" pitchFamily="34" charset="0"/>
                <a:ea typeface="Trebuchet MS" pitchFamily="34" charset="-122"/>
                <a:cs typeface="Trebuchet MS" pitchFamily="34" charset="-120"/>
              </a:rPr>
              <a:t>Under Review</a:t>
            </a:r>
            <a:endParaRPr lang="en-US" sz="2200"/>
          </a:p>
        </p:txBody>
      </p:sp>
      <p:sp>
        <p:nvSpPr>
          <p:cNvPr id="10" name="Text 6"/>
          <p:cNvSpPr/>
          <p:nvPr/>
        </p:nvSpPr>
        <p:spPr>
          <a:xfrm>
            <a:off x="1005840" y="3154680"/>
            <a:ext cx="3108960" cy="411480"/>
          </a:xfrm>
          <a:prstGeom prst="rect">
            <a:avLst/>
          </a:prstGeom>
          <a:noFill/>
          <a:ln/>
        </p:spPr>
        <p:txBody>
          <a:bodyPr wrap="square" lIns="0" tIns="0" rIns="0" bIns="0" rtlCol="0" anchor="ctr"/>
          <a:lstStyle/>
          <a:p>
            <a:pPr marL="0" indent="0">
              <a:buNone/>
            </a:pPr>
            <a:r>
              <a:rPr lang="en-US" sz="1200">
                <a:solidFill>
                  <a:srgbClr val="B7E4C7"/>
                </a:solidFill>
                <a:latin typeface="Calibri" pitchFamily="34" charset="0"/>
                <a:ea typeface="Calibri" pitchFamily="34" charset="-122"/>
                <a:cs typeface="Calibri" pitchFamily="34" charset="-120"/>
              </a:rPr>
              <a:t>The Board is actively working through the constitution review process</a:t>
            </a:r>
            <a:endParaRPr lang="en-US" sz="1200"/>
          </a:p>
        </p:txBody>
      </p:sp>
      <p:sp>
        <p:nvSpPr>
          <p:cNvPr id="11" name="Shape 7"/>
          <p:cNvSpPr/>
          <p:nvPr/>
        </p:nvSpPr>
        <p:spPr>
          <a:xfrm>
            <a:off x="4754880" y="2331720"/>
            <a:ext cx="3657600" cy="1371600"/>
          </a:xfrm>
          <a:prstGeom prst="rect">
            <a:avLst/>
          </a:prstGeom>
          <a:solidFill>
            <a:srgbClr val="2D6A4F"/>
          </a:solidFill>
          <a:ln/>
        </p:spPr>
        <p:txBody>
          <a:bodyPr/>
          <a:lstStyle/>
          <a:p>
            <a:endParaRPr lang="en-GB"/>
          </a:p>
        </p:txBody>
      </p:sp>
      <p:pic>
        <p:nvPicPr>
          <p:cNvPr id="12" name="Image 2" descr="preencoded.png"/>
          <p:cNvPicPr>
            <a:picLocks noChangeAspect="1"/>
          </p:cNvPicPr>
          <p:nvPr/>
        </p:nvPicPr>
        <p:blipFill>
          <a:blip r:embed="rId4"/>
          <a:stretch>
            <a:fillRect/>
          </a:stretch>
        </p:blipFill>
        <p:spPr>
          <a:xfrm>
            <a:off x="5029200" y="2423160"/>
            <a:ext cx="320040" cy="320040"/>
          </a:xfrm>
          <a:prstGeom prst="rect">
            <a:avLst/>
          </a:prstGeom>
        </p:spPr>
      </p:pic>
      <p:sp>
        <p:nvSpPr>
          <p:cNvPr id="13" name="Text 8"/>
          <p:cNvSpPr/>
          <p:nvPr/>
        </p:nvSpPr>
        <p:spPr>
          <a:xfrm>
            <a:off x="5440680" y="2377440"/>
            <a:ext cx="2286000" cy="365760"/>
          </a:xfrm>
          <a:prstGeom prst="rect">
            <a:avLst/>
          </a:prstGeom>
          <a:noFill/>
          <a:ln/>
        </p:spPr>
        <p:txBody>
          <a:bodyPr wrap="square" lIns="0" tIns="0" rIns="0" bIns="0" rtlCol="0" anchor="ctr"/>
          <a:lstStyle/>
          <a:p>
            <a:pPr marL="0" indent="0">
              <a:buNone/>
            </a:pPr>
            <a:r>
              <a:rPr lang="en-US" sz="1200" b="1">
                <a:solidFill>
                  <a:srgbClr val="95D5B2"/>
                </a:solidFill>
                <a:latin typeface="Calibri" pitchFamily="34" charset="0"/>
                <a:ea typeface="Calibri" pitchFamily="34" charset="-122"/>
                <a:cs typeface="Calibri" pitchFamily="34" charset="-120"/>
              </a:rPr>
              <a:t>NEXT STEPS</a:t>
            </a:r>
            <a:endParaRPr lang="en-US" sz="1200"/>
          </a:p>
        </p:txBody>
      </p:sp>
      <p:sp>
        <p:nvSpPr>
          <p:cNvPr id="14" name="Text 9"/>
          <p:cNvSpPr/>
          <p:nvPr/>
        </p:nvSpPr>
        <p:spPr>
          <a:xfrm>
            <a:off x="5029200" y="2743200"/>
            <a:ext cx="3108960" cy="411480"/>
          </a:xfrm>
          <a:prstGeom prst="rect">
            <a:avLst/>
          </a:prstGeom>
          <a:noFill/>
          <a:ln/>
        </p:spPr>
        <p:txBody>
          <a:bodyPr wrap="square" lIns="0" tIns="0" rIns="0" bIns="0" rtlCol="0" anchor="ctr"/>
          <a:lstStyle/>
          <a:p>
            <a:pPr marL="0" indent="0">
              <a:buNone/>
            </a:pPr>
            <a:r>
              <a:rPr lang="en-US" sz="2200" b="1">
                <a:solidFill>
                  <a:srgbClr val="FFFFFF"/>
                </a:solidFill>
                <a:latin typeface="Trebuchet MS" pitchFamily="34" charset="0"/>
                <a:ea typeface="Trebuchet MS" pitchFamily="34" charset="-122"/>
                <a:cs typeface="Trebuchet MS" pitchFamily="34" charset="-120"/>
              </a:rPr>
              <a:t>Member Update</a:t>
            </a:r>
            <a:endParaRPr lang="en-US" sz="2200"/>
          </a:p>
        </p:txBody>
      </p:sp>
      <p:sp>
        <p:nvSpPr>
          <p:cNvPr id="15" name="Text 10"/>
          <p:cNvSpPr/>
          <p:nvPr/>
        </p:nvSpPr>
        <p:spPr>
          <a:xfrm>
            <a:off x="5029200" y="3154680"/>
            <a:ext cx="3108960" cy="411480"/>
          </a:xfrm>
          <a:prstGeom prst="rect">
            <a:avLst/>
          </a:prstGeom>
          <a:noFill/>
          <a:ln/>
        </p:spPr>
        <p:txBody>
          <a:bodyPr wrap="square" lIns="0" tIns="0" rIns="0" bIns="0" rtlCol="0" anchor="ctr"/>
          <a:lstStyle/>
          <a:p>
            <a:pPr marL="0" indent="0">
              <a:buNone/>
            </a:pPr>
            <a:r>
              <a:rPr lang="en-US" sz="1200">
                <a:solidFill>
                  <a:srgbClr val="B7E4C7"/>
                </a:solidFill>
                <a:latin typeface="Calibri" pitchFamily="34" charset="0"/>
                <a:ea typeface="Calibri" pitchFamily="34" charset="-122"/>
                <a:cs typeface="Calibri" pitchFamily="34" charset="-120"/>
              </a:rPr>
              <a:t>A full update will be shared with all members once the review is complete</a:t>
            </a:r>
            <a:endParaRPr lang="en-US" sz="1200"/>
          </a:p>
        </p:txBody>
      </p:sp>
      <p:sp>
        <p:nvSpPr>
          <p:cNvPr id="16" name="Text 11"/>
          <p:cNvSpPr/>
          <p:nvPr/>
        </p:nvSpPr>
        <p:spPr>
          <a:xfrm>
            <a:off x="731520" y="3840480"/>
            <a:ext cx="7680960" cy="411480"/>
          </a:xfrm>
          <a:prstGeom prst="rect">
            <a:avLst/>
          </a:prstGeom>
          <a:noFill/>
          <a:ln/>
        </p:spPr>
        <p:txBody>
          <a:bodyPr wrap="square" lIns="0" tIns="0" rIns="0" bIns="0" rtlCol="0" anchor="ctr"/>
          <a:lstStyle/>
          <a:p>
            <a:pPr marL="0" indent="0">
              <a:buNone/>
            </a:pPr>
            <a:r>
              <a:rPr lang="en-US" sz="1200" i="1" dirty="0">
                <a:solidFill>
                  <a:srgbClr val="52796F"/>
                </a:solidFill>
                <a:latin typeface="Calibri" pitchFamily="34" charset="0"/>
                <a:ea typeface="Calibri" pitchFamily="34" charset="-122"/>
                <a:cs typeface="Calibri" pitchFamily="34" charset="-120"/>
              </a:rPr>
              <a:t>The Board is committed to ensuring the constitution supports the long-term goals and governance of EBCS. The new Constitution will be presented at a AGM for approval. .</a:t>
            </a:r>
            <a:endParaRPr lang="en-US" sz="1200" dirty="0"/>
          </a:p>
        </p:txBody>
      </p:sp>
      <p:sp>
        <p:nvSpPr>
          <p:cNvPr id="17" name="Shape 12"/>
          <p:cNvSpPr/>
          <p:nvPr/>
        </p:nvSpPr>
        <p:spPr>
          <a:xfrm>
            <a:off x="0" y="4572000"/>
            <a:ext cx="9144000" cy="571500"/>
          </a:xfrm>
          <a:prstGeom prst="rect">
            <a:avLst/>
          </a:prstGeom>
          <a:solidFill>
            <a:srgbClr val="1B4332"/>
          </a:solidFill>
          <a:ln/>
        </p:spPr>
        <p:txBody>
          <a:bodyPr/>
          <a:lstStyle/>
          <a:p>
            <a:endParaRPr lang="en-GB"/>
          </a:p>
        </p:txBody>
      </p:sp>
      <p:sp>
        <p:nvSpPr>
          <p:cNvPr id="18" name="Text 13"/>
          <p:cNvSpPr/>
          <p:nvPr/>
        </p:nvSpPr>
        <p:spPr>
          <a:xfrm>
            <a:off x="731520" y="4663440"/>
            <a:ext cx="7315200" cy="365760"/>
          </a:xfrm>
          <a:prstGeom prst="rect">
            <a:avLst/>
          </a:prstGeom>
          <a:noFill/>
          <a:ln/>
        </p:spPr>
        <p:txBody>
          <a:bodyPr wrap="square" lIns="0" tIns="0" rIns="0" bIns="0" rtlCol="0" anchor="ctr"/>
          <a:lstStyle/>
          <a:p>
            <a:pPr marL="0" indent="0">
              <a:buNone/>
            </a:pPr>
            <a:endParaRPr lang="en-US" sz="1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1">
    <p:bg>
      <p:bgPr>
        <a:solidFill>
          <a:srgbClr val="1B4332"/>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31520" y="365760"/>
            <a:ext cx="457200" cy="457200"/>
          </a:xfrm>
          <a:prstGeom prst="rect">
            <a:avLst/>
          </a:prstGeom>
        </p:spPr>
      </p:pic>
      <p:sp>
        <p:nvSpPr>
          <p:cNvPr id="3" name="Text 0"/>
          <p:cNvSpPr/>
          <p:nvPr/>
        </p:nvSpPr>
        <p:spPr>
          <a:xfrm>
            <a:off x="1371600" y="320040"/>
            <a:ext cx="6400800" cy="548640"/>
          </a:xfrm>
          <a:prstGeom prst="rect">
            <a:avLst/>
          </a:prstGeom>
          <a:noFill/>
          <a:ln/>
        </p:spPr>
        <p:txBody>
          <a:bodyPr wrap="square" lIns="0" tIns="0" rIns="0" bIns="0" rtlCol="0" anchor="ctr"/>
          <a:lstStyle/>
          <a:p>
            <a:pPr marL="0" indent="0">
              <a:buNone/>
            </a:pPr>
            <a:r>
              <a:rPr lang="en-US" sz="3200" b="1" dirty="0">
                <a:solidFill>
                  <a:srgbClr val="FFFFFF"/>
                </a:solidFill>
                <a:latin typeface="Trebuchet MS" pitchFamily="34" charset="0"/>
                <a:ea typeface="Trebuchet MS" pitchFamily="34" charset="-122"/>
                <a:cs typeface="Trebuchet MS" pitchFamily="34" charset="-120"/>
              </a:rPr>
              <a:t>Key Dates at a Glance</a:t>
            </a:r>
            <a:endParaRPr lang="en-US" sz="3200" dirty="0"/>
          </a:p>
        </p:txBody>
      </p:sp>
      <p:sp>
        <p:nvSpPr>
          <p:cNvPr id="4" name="Shape 1"/>
          <p:cNvSpPr/>
          <p:nvPr/>
        </p:nvSpPr>
        <p:spPr>
          <a:xfrm>
            <a:off x="731520" y="1143000"/>
            <a:ext cx="2011680" cy="502920"/>
          </a:xfrm>
          <a:prstGeom prst="rect">
            <a:avLst/>
          </a:prstGeom>
          <a:solidFill>
            <a:srgbClr val="FFC000"/>
          </a:solidFill>
          <a:ln/>
        </p:spPr>
        <p:txBody>
          <a:bodyPr/>
          <a:lstStyle/>
          <a:p>
            <a:endParaRPr lang="en-GB"/>
          </a:p>
        </p:txBody>
      </p:sp>
      <p:sp>
        <p:nvSpPr>
          <p:cNvPr id="5" name="Text 2"/>
          <p:cNvSpPr/>
          <p:nvPr/>
        </p:nvSpPr>
        <p:spPr>
          <a:xfrm>
            <a:off x="731520" y="1143000"/>
            <a:ext cx="2011680" cy="502920"/>
          </a:xfrm>
          <a:prstGeom prst="rect">
            <a:avLst/>
          </a:prstGeom>
          <a:noFill/>
          <a:ln/>
        </p:spPr>
        <p:txBody>
          <a:bodyPr wrap="square" lIns="0" tIns="0" rIns="0" bIns="0" rtlCol="0" anchor="ctr"/>
          <a:lstStyle/>
          <a:p>
            <a:pPr marL="0" indent="0" algn="ctr">
              <a:buNone/>
            </a:pPr>
            <a:r>
              <a:rPr lang="en-US" sz="1400" b="1" dirty="0">
                <a:latin typeface="Trebuchet MS" pitchFamily="34" charset="0"/>
              </a:rPr>
              <a:t>Completed</a:t>
            </a:r>
            <a:endParaRPr lang="en-US" sz="1400" dirty="0"/>
          </a:p>
        </p:txBody>
      </p:sp>
      <p:sp>
        <p:nvSpPr>
          <p:cNvPr id="6" name="Text 3"/>
          <p:cNvSpPr/>
          <p:nvPr/>
        </p:nvSpPr>
        <p:spPr>
          <a:xfrm>
            <a:off x="3017520" y="1143000"/>
            <a:ext cx="5486400" cy="502920"/>
          </a:xfrm>
          <a:prstGeom prst="rect">
            <a:avLst/>
          </a:prstGeom>
          <a:noFill/>
          <a:ln/>
        </p:spPr>
        <p:txBody>
          <a:bodyPr wrap="square" lIns="0" tIns="0" rIns="0" bIns="0" rtlCol="0" anchor="ctr"/>
          <a:lstStyle/>
          <a:p>
            <a:pPr marL="0" indent="0">
              <a:buNone/>
            </a:pPr>
            <a:r>
              <a:rPr lang="en-US" sz="1500" dirty="0">
                <a:solidFill>
                  <a:srgbClr val="FFFFFF"/>
                </a:solidFill>
                <a:latin typeface="Calibri" pitchFamily="34" charset="0"/>
                <a:ea typeface="Calibri" pitchFamily="34" charset="-122"/>
                <a:cs typeface="Calibri" pitchFamily="34" charset="-120"/>
              </a:rPr>
              <a:t>All new coach training temporarily paused</a:t>
            </a:r>
            <a:endParaRPr lang="en-US" sz="1500" dirty="0"/>
          </a:p>
        </p:txBody>
      </p:sp>
      <p:sp>
        <p:nvSpPr>
          <p:cNvPr id="7" name="Shape 4"/>
          <p:cNvSpPr/>
          <p:nvPr/>
        </p:nvSpPr>
        <p:spPr>
          <a:xfrm>
            <a:off x="731520" y="1856232"/>
            <a:ext cx="2011680" cy="502920"/>
          </a:xfrm>
          <a:prstGeom prst="rect">
            <a:avLst/>
          </a:prstGeom>
          <a:solidFill>
            <a:srgbClr val="FFC000"/>
          </a:solidFill>
          <a:ln/>
        </p:spPr>
        <p:txBody>
          <a:bodyPr/>
          <a:lstStyle/>
          <a:p>
            <a:endParaRPr lang="en-GB"/>
          </a:p>
        </p:txBody>
      </p:sp>
      <p:sp>
        <p:nvSpPr>
          <p:cNvPr id="8" name="Text 5"/>
          <p:cNvSpPr/>
          <p:nvPr/>
        </p:nvSpPr>
        <p:spPr>
          <a:xfrm>
            <a:off x="731520" y="1856232"/>
            <a:ext cx="2011680" cy="502920"/>
          </a:xfrm>
          <a:prstGeom prst="rect">
            <a:avLst/>
          </a:prstGeom>
          <a:noFill/>
          <a:ln/>
        </p:spPr>
        <p:txBody>
          <a:bodyPr wrap="square" lIns="0" tIns="0" rIns="0" bIns="0" rtlCol="0" anchor="ctr"/>
          <a:lstStyle/>
          <a:p>
            <a:pPr marL="0" indent="0" algn="ctr">
              <a:buNone/>
            </a:pPr>
            <a:r>
              <a:rPr lang="en-US" sz="1400" b="1" dirty="0">
                <a:latin typeface="Trebuchet MS" pitchFamily="34" charset="0"/>
              </a:rPr>
              <a:t>Completed</a:t>
            </a:r>
            <a:endParaRPr lang="en-US" sz="1400" dirty="0"/>
          </a:p>
        </p:txBody>
      </p:sp>
      <p:sp>
        <p:nvSpPr>
          <p:cNvPr id="9" name="Text 6"/>
          <p:cNvSpPr/>
          <p:nvPr/>
        </p:nvSpPr>
        <p:spPr>
          <a:xfrm>
            <a:off x="3017520" y="1856232"/>
            <a:ext cx="5486400" cy="502920"/>
          </a:xfrm>
          <a:prstGeom prst="rect">
            <a:avLst/>
          </a:prstGeom>
          <a:noFill/>
          <a:ln/>
        </p:spPr>
        <p:txBody>
          <a:bodyPr wrap="square" lIns="0" tIns="0" rIns="0" bIns="0" rtlCol="0" anchor="ctr"/>
          <a:lstStyle/>
          <a:p>
            <a:pPr marL="0" indent="0">
              <a:buNone/>
            </a:pPr>
            <a:r>
              <a:rPr lang="en-US" sz="1500" dirty="0">
                <a:solidFill>
                  <a:srgbClr val="FFFFFF"/>
                </a:solidFill>
                <a:latin typeface="Calibri" pitchFamily="34" charset="0"/>
                <a:ea typeface="Calibri" pitchFamily="34" charset="-122"/>
                <a:cs typeface="Calibri" pitchFamily="34" charset="-120"/>
              </a:rPr>
              <a:t>Outdated manuals to be withdrawn</a:t>
            </a:r>
            <a:endParaRPr lang="en-US" sz="1500" dirty="0"/>
          </a:p>
        </p:txBody>
      </p:sp>
      <p:sp>
        <p:nvSpPr>
          <p:cNvPr id="10" name="Shape 7"/>
          <p:cNvSpPr/>
          <p:nvPr/>
        </p:nvSpPr>
        <p:spPr>
          <a:xfrm>
            <a:off x="731520" y="2569464"/>
            <a:ext cx="2011680" cy="502920"/>
          </a:xfrm>
          <a:prstGeom prst="rect">
            <a:avLst/>
          </a:prstGeom>
          <a:solidFill>
            <a:srgbClr val="FFC000"/>
          </a:solidFill>
          <a:ln/>
        </p:spPr>
        <p:txBody>
          <a:bodyPr/>
          <a:lstStyle/>
          <a:p>
            <a:endParaRPr lang="en-GB"/>
          </a:p>
        </p:txBody>
      </p:sp>
      <p:sp>
        <p:nvSpPr>
          <p:cNvPr id="11" name="Text 8"/>
          <p:cNvSpPr/>
          <p:nvPr/>
        </p:nvSpPr>
        <p:spPr>
          <a:xfrm>
            <a:off x="731520" y="2569464"/>
            <a:ext cx="2011680" cy="502920"/>
          </a:xfrm>
          <a:prstGeom prst="rect">
            <a:avLst/>
          </a:prstGeom>
          <a:noFill/>
          <a:ln/>
        </p:spPr>
        <p:txBody>
          <a:bodyPr wrap="square" lIns="0" tIns="0" rIns="0" bIns="0" rtlCol="0" anchor="ctr"/>
          <a:lstStyle/>
          <a:p>
            <a:pPr marL="0" indent="0" algn="ctr">
              <a:buNone/>
            </a:pPr>
            <a:r>
              <a:rPr lang="en-US" sz="1400" b="1" dirty="0">
                <a:latin typeface="Trebuchet MS" pitchFamily="34" charset="0"/>
              </a:rPr>
              <a:t>Completed</a:t>
            </a:r>
            <a:endParaRPr lang="en-US" sz="1400" dirty="0"/>
          </a:p>
        </p:txBody>
      </p:sp>
      <p:sp>
        <p:nvSpPr>
          <p:cNvPr id="12" name="Text 9"/>
          <p:cNvSpPr/>
          <p:nvPr/>
        </p:nvSpPr>
        <p:spPr>
          <a:xfrm>
            <a:off x="3017520" y="2569464"/>
            <a:ext cx="5486400" cy="502920"/>
          </a:xfrm>
          <a:prstGeom prst="rect">
            <a:avLst/>
          </a:prstGeom>
          <a:noFill/>
          <a:ln/>
        </p:spPr>
        <p:txBody>
          <a:bodyPr wrap="square" lIns="0" tIns="0" rIns="0" bIns="0" rtlCol="0" anchor="ctr"/>
          <a:lstStyle/>
          <a:p>
            <a:pPr marL="0" indent="0">
              <a:buNone/>
            </a:pPr>
            <a:r>
              <a:rPr lang="en-US" sz="1500" dirty="0">
                <a:solidFill>
                  <a:srgbClr val="FFFFFF"/>
                </a:solidFill>
                <a:latin typeface="Calibri" pitchFamily="34" charset="0"/>
                <a:ea typeface="Calibri" pitchFamily="34" charset="-122"/>
                <a:cs typeface="Calibri" pitchFamily="34" charset="-120"/>
              </a:rPr>
              <a:t>Deadline for completing training already in progress</a:t>
            </a:r>
            <a:endParaRPr lang="en-US" sz="1500" dirty="0"/>
          </a:p>
        </p:txBody>
      </p:sp>
      <p:sp>
        <p:nvSpPr>
          <p:cNvPr id="13" name="Shape 10"/>
          <p:cNvSpPr/>
          <p:nvPr/>
        </p:nvSpPr>
        <p:spPr>
          <a:xfrm>
            <a:off x="731520" y="3282696"/>
            <a:ext cx="2011680" cy="502920"/>
          </a:xfrm>
          <a:prstGeom prst="rect">
            <a:avLst/>
          </a:prstGeom>
          <a:solidFill>
            <a:srgbClr val="2D6A4F"/>
          </a:solidFill>
          <a:ln/>
        </p:spPr>
        <p:txBody>
          <a:bodyPr/>
          <a:lstStyle/>
          <a:p>
            <a:endParaRPr lang="en-GB"/>
          </a:p>
        </p:txBody>
      </p:sp>
      <p:sp>
        <p:nvSpPr>
          <p:cNvPr id="14" name="Text 11"/>
          <p:cNvSpPr/>
          <p:nvPr/>
        </p:nvSpPr>
        <p:spPr>
          <a:xfrm>
            <a:off x="731520" y="3282696"/>
            <a:ext cx="2011680" cy="502920"/>
          </a:xfrm>
          <a:prstGeom prst="rect">
            <a:avLst/>
          </a:prstGeom>
          <a:noFill/>
          <a:ln/>
        </p:spPr>
        <p:txBody>
          <a:bodyPr wrap="square" lIns="0" tIns="0" rIns="0" bIns="0" rtlCol="0" anchor="ctr"/>
          <a:lstStyle/>
          <a:p>
            <a:pPr marL="0" indent="0" algn="ctr">
              <a:buNone/>
            </a:pPr>
            <a:r>
              <a:rPr lang="en-US" sz="1400" b="1" dirty="0">
                <a:solidFill>
                  <a:srgbClr val="95D5B2"/>
                </a:solidFill>
                <a:latin typeface="Trebuchet MS" pitchFamily="34" charset="0"/>
                <a:ea typeface="Trebuchet MS" pitchFamily="34" charset="-122"/>
                <a:cs typeface="Trebuchet MS" pitchFamily="34" charset="-120"/>
              </a:rPr>
              <a:t>1 October 2026</a:t>
            </a:r>
            <a:endParaRPr lang="en-US" sz="1400" dirty="0"/>
          </a:p>
        </p:txBody>
      </p:sp>
      <p:sp>
        <p:nvSpPr>
          <p:cNvPr id="15" name="Text 12"/>
          <p:cNvSpPr/>
          <p:nvPr/>
        </p:nvSpPr>
        <p:spPr>
          <a:xfrm>
            <a:off x="3017520" y="3282696"/>
            <a:ext cx="5486400" cy="502920"/>
          </a:xfrm>
          <a:prstGeom prst="rect">
            <a:avLst/>
          </a:prstGeom>
          <a:noFill/>
          <a:ln/>
        </p:spPr>
        <p:txBody>
          <a:bodyPr wrap="square" lIns="0" tIns="0" rIns="0" bIns="0" rtlCol="0" anchor="ctr"/>
          <a:lstStyle/>
          <a:p>
            <a:pPr marL="0" indent="0">
              <a:buNone/>
            </a:pPr>
            <a:r>
              <a:rPr lang="en-US" sz="1500" dirty="0">
                <a:solidFill>
                  <a:srgbClr val="FFFFFF"/>
                </a:solidFill>
                <a:latin typeface="Calibri" pitchFamily="34" charset="0"/>
                <a:ea typeface="Calibri" pitchFamily="34" charset="-122"/>
                <a:cs typeface="Calibri" pitchFamily="34" charset="-120"/>
              </a:rPr>
              <a:t>Target launch of new website and member system</a:t>
            </a:r>
            <a:endParaRPr lang="en-US" sz="1500" dirty="0"/>
          </a:p>
        </p:txBody>
      </p:sp>
      <p:sp>
        <p:nvSpPr>
          <p:cNvPr id="16" name="Shape 13"/>
          <p:cNvSpPr/>
          <p:nvPr/>
        </p:nvSpPr>
        <p:spPr>
          <a:xfrm>
            <a:off x="731520" y="3995928"/>
            <a:ext cx="2011680" cy="502920"/>
          </a:xfrm>
          <a:prstGeom prst="rect">
            <a:avLst/>
          </a:prstGeom>
          <a:solidFill>
            <a:srgbClr val="2D6A4F"/>
          </a:solidFill>
          <a:ln/>
        </p:spPr>
        <p:txBody>
          <a:bodyPr/>
          <a:lstStyle/>
          <a:p>
            <a:endParaRPr lang="en-GB"/>
          </a:p>
        </p:txBody>
      </p:sp>
      <p:sp>
        <p:nvSpPr>
          <p:cNvPr id="17" name="Text 14"/>
          <p:cNvSpPr/>
          <p:nvPr/>
        </p:nvSpPr>
        <p:spPr>
          <a:xfrm>
            <a:off x="731520" y="3995928"/>
            <a:ext cx="2011680" cy="502920"/>
          </a:xfrm>
          <a:prstGeom prst="rect">
            <a:avLst/>
          </a:prstGeom>
          <a:noFill/>
          <a:ln/>
        </p:spPr>
        <p:txBody>
          <a:bodyPr wrap="square" lIns="0" tIns="0" rIns="0" bIns="0" rtlCol="0" anchor="ctr"/>
          <a:lstStyle/>
          <a:p>
            <a:pPr marL="0" indent="0" algn="ctr">
              <a:buNone/>
            </a:pPr>
            <a:r>
              <a:rPr lang="en-US" sz="1400" b="1" dirty="0">
                <a:solidFill>
                  <a:srgbClr val="95D5B2"/>
                </a:solidFill>
                <a:latin typeface="Trebuchet MS" pitchFamily="34" charset="0"/>
              </a:rPr>
              <a:t>1 October 2026</a:t>
            </a:r>
            <a:endParaRPr lang="en-US" sz="1400" dirty="0"/>
          </a:p>
        </p:txBody>
      </p:sp>
      <p:sp>
        <p:nvSpPr>
          <p:cNvPr id="18" name="Text 15"/>
          <p:cNvSpPr/>
          <p:nvPr/>
        </p:nvSpPr>
        <p:spPr>
          <a:xfrm>
            <a:off x="3017520" y="3995928"/>
            <a:ext cx="5486400" cy="502920"/>
          </a:xfrm>
          <a:prstGeom prst="rect">
            <a:avLst/>
          </a:prstGeom>
          <a:noFill/>
          <a:ln/>
        </p:spPr>
        <p:txBody>
          <a:bodyPr wrap="square" lIns="0" tIns="0" rIns="0" bIns="0" rtlCol="0" anchor="ctr"/>
          <a:lstStyle/>
          <a:p>
            <a:pPr marL="0" indent="0">
              <a:buNone/>
            </a:pPr>
            <a:r>
              <a:rPr lang="en-US" sz="1500" dirty="0">
                <a:solidFill>
                  <a:srgbClr val="FFFFFF"/>
                </a:solidFill>
                <a:latin typeface="Calibri" pitchFamily="34" charset="0"/>
                <a:ea typeface="Calibri" pitchFamily="34" charset="-122"/>
                <a:cs typeface="Calibri" pitchFamily="34" charset="-120"/>
              </a:rPr>
              <a:t>New manuals released and qualifications resume</a:t>
            </a:r>
            <a:endParaRPr lang="en-US" sz="1500" dirty="0"/>
          </a:p>
        </p:txBody>
      </p:sp>
      <p:sp>
        <p:nvSpPr>
          <p:cNvPr id="19" name="Shape 16"/>
          <p:cNvSpPr/>
          <p:nvPr/>
        </p:nvSpPr>
        <p:spPr>
          <a:xfrm>
            <a:off x="0" y="4572000"/>
            <a:ext cx="9144000" cy="571500"/>
          </a:xfrm>
          <a:prstGeom prst="rect">
            <a:avLst/>
          </a:prstGeom>
          <a:solidFill>
            <a:srgbClr val="2D6A4F"/>
          </a:solidFill>
          <a:ln/>
        </p:spPr>
        <p:txBody>
          <a:bodyPr/>
          <a:lstStyle/>
          <a:p>
            <a:endParaRPr lang="en-GB"/>
          </a:p>
        </p:txBody>
      </p:sp>
      <p:sp>
        <p:nvSpPr>
          <p:cNvPr id="20" name="Text 17"/>
          <p:cNvSpPr/>
          <p:nvPr/>
        </p:nvSpPr>
        <p:spPr>
          <a:xfrm>
            <a:off x="731520" y="4663440"/>
            <a:ext cx="7315200" cy="365760"/>
          </a:xfrm>
          <a:prstGeom prst="rect">
            <a:avLst/>
          </a:prstGeom>
          <a:noFill/>
          <a:ln/>
        </p:spPr>
        <p:txBody>
          <a:bodyPr wrap="square" lIns="0" tIns="0" rIns="0" bIns="0" rtlCol="0" anchor="ctr"/>
          <a:lstStyle/>
          <a:p>
            <a:pPr marL="0" indent="0">
              <a:buNone/>
            </a:pPr>
            <a:endParaRPr lang="en-US" sz="1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6">
    <p:bg>
      <p:bgPr>
        <a:solidFill>
          <a:srgbClr val="F0F7F4"/>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731520" y="365760"/>
            <a:ext cx="457200" cy="457200"/>
          </a:xfrm>
          <a:prstGeom prst="rect">
            <a:avLst/>
          </a:prstGeom>
        </p:spPr>
      </p:pic>
      <p:sp>
        <p:nvSpPr>
          <p:cNvPr id="3" name="Text 0"/>
          <p:cNvSpPr/>
          <p:nvPr/>
        </p:nvSpPr>
        <p:spPr>
          <a:xfrm>
            <a:off x="1371600" y="320040"/>
            <a:ext cx="7315200" cy="548640"/>
          </a:xfrm>
          <a:prstGeom prst="rect">
            <a:avLst/>
          </a:prstGeom>
          <a:noFill/>
          <a:ln/>
        </p:spPr>
        <p:txBody>
          <a:bodyPr wrap="square" lIns="0" tIns="0" rIns="0" bIns="0" rtlCol="0" anchor="ctr"/>
          <a:lstStyle/>
          <a:p>
            <a:pPr marL="0" indent="0">
              <a:buNone/>
            </a:pPr>
            <a:r>
              <a:rPr lang="en-US" sz="2800" b="1">
                <a:solidFill>
                  <a:srgbClr val="1B4332"/>
                </a:solidFill>
                <a:latin typeface="Trebuchet MS" pitchFamily="34" charset="0"/>
                <a:ea typeface="Trebuchet MS" pitchFamily="34" charset="-122"/>
                <a:cs typeface="Trebuchet MS" pitchFamily="34" charset="-120"/>
              </a:rPr>
              <a:t>Become a Trainer or Assessor</a:t>
            </a:r>
            <a:endParaRPr lang="en-US" sz="2800"/>
          </a:p>
        </p:txBody>
      </p:sp>
      <p:sp>
        <p:nvSpPr>
          <p:cNvPr id="4" name="Shape 1"/>
          <p:cNvSpPr/>
          <p:nvPr/>
        </p:nvSpPr>
        <p:spPr>
          <a:xfrm>
            <a:off x="731520" y="1005840"/>
            <a:ext cx="7680960" cy="1097280"/>
          </a:xfrm>
          <a:prstGeom prst="rect">
            <a:avLst/>
          </a:prstGeom>
          <a:solidFill>
            <a:srgbClr val="FEF3E2"/>
          </a:solidFill>
          <a:ln/>
        </p:spPr>
        <p:txBody>
          <a:bodyPr/>
          <a:lstStyle/>
          <a:p>
            <a:endParaRPr lang="en-GB"/>
          </a:p>
        </p:txBody>
      </p:sp>
      <p:sp>
        <p:nvSpPr>
          <p:cNvPr id="5" name="Text 2"/>
          <p:cNvSpPr/>
          <p:nvPr/>
        </p:nvSpPr>
        <p:spPr>
          <a:xfrm>
            <a:off x="1005840" y="1051560"/>
            <a:ext cx="7132320" cy="1005840"/>
          </a:xfrm>
          <a:prstGeom prst="rect">
            <a:avLst/>
          </a:prstGeom>
          <a:noFill/>
          <a:ln/>
        </p:spPr>
        <p:txBody>
          <a:bodyPr wrap="square" lIns="0" tIns="0" rIns="0" bIns="0" rtlCol="0" anchor="ctr"/>
          <a:lstStyle/>
          <a:p>
            <a:pPr marL="0" indent="0">
              <a:buNone/>
            </a:pPr>
            <a:r>
              <a:rPr lang="en-US" sz="1400">
                <a:solidFill>
                  <a:srgbClr val="7C4A03"/>
                </a:solidFill>
                <a:latin typeface="Calibri" pitchFamily="34" charset="0"/>
                <a:ea typeface="Calibri" pitchFamily="34" charset="-122"/>
                <a:cs typeface="Calibri" pitchFamily="34" charset="-120"/>
              </a:rPr>
              <a:t>Would you like to play a bigger part in developing coaching across EBCS? We are inviting Level 2 and Level 3 Coaches to apply for Trainer and Assessor roles. It’s a great way to share your experience and help shape the future of the scheme.</a:t>
            </a:r>
            <a:endParaRPr lang="en-US" sz="1400"/>
          </a:p>
        </p:txBody>
      </p:sp>
      <p:sp>
        <p:nvSpPr>
          <p:cNvPr id="6" name="Shape 3"/>
          <p:cNvSpPr/>
          <p:nvPr/>
        </p:nvSpPr>
        <p:spPr>
          <a:xfrm>
            <a:off x="731520" y="2331720"/>
            <a:ext cx="3657600" cy="1371600"/>
          </a:xfrm>
          <a:prstGeom prst="rect">
            <a:avLst/>
          </a:prstGeom>
          <a:solidFill>
            <a:srgbClr val="1B4332"/>
          </a:solidFill>
          <a:ln/>
        </p:spPr>
        <p:txBody>
          <a:bodyPr/>
          <a:lstStyle/>
          <a:p>
            <a:endParaRPr lang="en-GB"/>
          </a:p>
        </p:txBody>
      </p:sp>
      <p:pic>
        <p:nvPicPr>
          <p:cNvPr id="7" name="Image 1" descr="preencoded.png"/>
          <p:cNvPicPr>
            <a:picLocks noChangeAspect="1"/>
          </p:cNvPicPr>
          <p:nvPr/>
        </p:nvPicPr>
        <p:blipFill>
          <a:blip r:embed="rId3"/>
          <a:stretch>
            <a:fillRect/>
          </a:stretch>
        </p:blipFill>
        <p:spPr>
          <a:xfrm>
            <a:off x="1005840" y="2423160"/>
            <a:ext cx="320040" cy="320040"/>
          </a:xfrm>
          <a:prstGeom prst="rect">
            <a:avLst/>
          </a:prstGeom>
        </p:spPr>
      </p:pic>
      <p:sp>
        <p:nvSpPr>
          <p:cNvPr id="8" name="Text 4"/>
          <p:cNvSpPr/>
          <p:nvPr/>
        </p:nvSpPr>
        <p:spPr>
          <a:xfrm>
            <a:off x="1417320" y="2377440"/>
            <a:ext cx="1828800" cy="365760"/>
          </a:xfrm>
          <a:prstGeom prst="rect">
            <a:avLst/>
          </a:prstGeom>
          <a:noFill/>
          <a:ln/>
        </p:spPr>
        <p:txBody>
          <a:bodyPr wrap="square" lIns="0" tIns="0" rIns="0" bIns="0" rtlCol="0" anchor="ctr"/>
          <a:lstStyle/>
          <a:p>
            <a:pPr marL="0" indent="0">
              <a:buNone/>
            </a:pPr>
            <a:r>
              <a:rPr lang="en-US" sz="1200" b="1">
                <a:solidFill>
                  <a:srgbClr val="95D5B2"/>
                </a:solidFill>
                <a:latin typeface="Calibri" pitchFamily="34" charset="0"/>
                <a:ea typeface="Calibri" pitchFamily="34" charset="-122"/>
                <a:cs typeface="Calibri" pitchFamily="34" charset="-120"/>
              </a:rPr>
              <a:t>ELIGIBILITY</a:t>
            </a:r>
            <a:endParaRPr lang="en-US" sz="1200"/>
          </a:p>
        </p:txBody>
      </p:sp>
      <p:sp>
        <p:nvSpPr>
          <p:cNvPr id="9" name="Text 5"/>
          <p:cNvSpPr/>
          <p:nvPr/>
        </p:nvSpPr>
        <p:spPr>
          <a:xfrm>
            <a:off x="1005840" y="2743200"/>
            <a:ext cx="3108960" cy="411480"/>
          </a:xfrm>
          <a:prstGeom prst="rect">
            <a:avLst/>
          </a:prstGeom>
          <a:noFill/>
          <a:ln/>
        </p:spPr>
        <p:txBody>
          <a:bodyPr wrap="square" lIns="0" tIns="0" rIns="0" bIns="0" rtlCol="0" anchor="ctr"/>
          <a:lstStyle/>
          <a:p>
            <a:pPr marL="0" indent="0">
              <a:buNone/>
            </a:pPr>
            <a:r>
              <a:rPr lang="en-US" sz="2200" b="1">
                <a:solidFill>
                  <a:srgbClr val="FFFFFF"/>
                </a:solidFill>
                <a:latin typeface="Trebuchet MS" pitchFamily="34" charset="0"/>
                <a:ea typeface="Trebuchet MS" pitchFamily="34" charset="-122"/>
                <a:cs typeface="Trebuchet MS" pitchFamily="34" charset="-120"/>
              </a:rPr>
              <a:t>Level 2 &amp; Level 3</a:t>
            </a:r>
            <a:endParaRPr lang="en-US" sz="2200"/>
          </a:p>
        </p:txBody>
      </p:sp>
      <p:sp>
        <p:nvSpPr>
          <p:cNvPr id="10" name="Text 6"/>
          <p:cNvSpPr/>
          <p:nvPr/>
        </p:nvSpPr>
        <p:spPr>
          <a:xfrm>
            <a:off x="1005840" y="3154680"/>
            <a:ext cx="3108960" cy="411480"/>
          </a:xfrm>
          <a:prstGeom prst="rect">
            <a:avLst/>
          </a:prstGeom>
          <a:noFill/>
          <a:ln/>
        </p:spPr>
        <p:txBody>
          <a:bodyPr wrap="square" lIns="0" tIns="0" rIns="0" bIns="0" rtlCol="0" anchor="ctr"/>
          <a:lstStyle/>
          <a:p>
            <a:pPr marL="0" indent="0">
              <a:buNone/>
            </a:pPr>
            <a:r>
              <a:rPr lang="en-US" sz="1200">
                <a:solidFill>
                  <a:srgbClr val="B7E4C7"/>
                </a:solidFill>
                <a:latin typeface="Calibri" pitchFamily="34" charset="0"/>
                <a:ea typeface="Calibri" pitchFamily="34" charset="-122"/>
                <a:cs typeface="Calibri" pitchFamily="34" charset="-120"/>
              </a:rPr>
              <a:t>All Level 2 and Level 3 Coaches are welcome to apply</a:t>
            </a:r>
            <a:endParaRPr lang="en-US" sz="1200"/>
          </a:p>
        </p:txBody>
      </p:sp>
      <p:sp>
        <p:nvSpPr>
          <p:cNvPr id="11" name="Shape 7"/>
          <p:cNvSpPr/>
          <p:nvPr/>
        </p:nvSpPr>
        <p:spPr>
          <a:xfrm>
            <a:off x="4754880" y="2331720"/>
            <a:ext cx="3657600" cy="1371600"/>
          </a:xfrm>
          <a:prstGeom prst="rect">
            <a:avLst/>
          </a:prstGeom>
          <a:solidFill>
            <a:srgbClr val="2D6A4F"/>
          </a:solidFill>
          <a:ln/>
        </p:spPr>
        <p:txBody>
          <a:bodyPr/>
          <a:lstStyle/>
          <a:p>
            <a:endParaRPr lang="en-GB"/>
          </a:p>
        </p:txBody>
      </p:sp>
      <p:pic>
        <p:nvPicPr>
          <p:cNvPr id="12" name="Image 2" descr="preencoded.png"/>
          <p:cNvPicPr>
            <a:picLocks noChangeAspect="1"/>
          </p:cNvPicPr>
          <p:nvPr/>
        </p:nvPicPr>
        <p:blipFill>
          <a:blip r:embed="rId4"/>
          <a:stretch>
            <a:fillRect/>
          </a:stretch>
        </p:blipFill>
        <p:spPr>
          <a:xfrm>
            <a:off x="5029200" y="2423160"/>
            <a:ext cx="320040" cy="320040"/>
          </a:xfrm>
          <a:prstGeom prst="rect">
            <a:avLst/>
          </a:prstGeom>
        </p:spPr>
      </p:pic>
      <p:sp>
        <p:nvSpPr>
          <p:cNvPr id="13" name="Text 8"/>
          <p:cNvSpPr/>
          <p:nvPr/>
        </p:nvSpPr>
        <p:spPr>
          <a:xfrm>
            <a:off x="5440680" y="2377440"/>
            <a:ext cx="2286000" cy="365760"/>
          </a:xfrm>
          <a:prstGeom prst="rect">
            <a:avLst/>
          </a:prstGeom>
          <a:noFill/>
          <a:ln/>
        </p:spPr>
        <p:txBody>
          <a:bodyPr wrap="square" lIns="0" tIns="0" rIns="0" bIns="0" rtlCol="0" anchor="ctr"/>
          <a:lstStyle/>
          <a:p>
            <a:pPr marL="0" indent="0">
              <a:buNone/>
            </a:pPr>
            <a:r>
              <a:rPr lang="en-US" sz="1200" b="1">
                <a:solidFill>
                  <a:srgbClr val="95D5B2"/>
                </a:solidFill>
                <a:latin typeface="Calibri" pitchFamily="34" charset="0"/>
                <a:ea typeface="Calibri" pitchFamily="34" charset="-122"/>
                <a:cs typeface="Calibri" pitchFamily="34" charset="-120"/>
              </a:rPr>
              <a:t>HOW TO APPLY</a:t>
            </a:r>
            <a:endParaRPr lang="en-US" sz="1200"/>
          </a:p>
        </p:txBody>
      </p:sp>
      <p:sp>
        <p:nvSpPr>
          <p:cNvPr id="14" name="Text 9"/>
          <p:cNvSpPr/>
          <p:nvPr/>
        </p:nvSpPr>
        <p:spPr>
          <a:xfrm>
            <a:off x="5029200" y="2743200"/>
            <a:ext cx="3108960" cy="411480"/>
          </a:xfrm>
          <a:prstGeom prst="rect">
            <a:avLst/>
          </a:prstGeom>
          <a:noFill/>
          <a:ln/>
        </p:spPr>
        <p:txBody>
          <a:bodyPr wrap="square" lIns="0" tIns="0" rIns="0" bIns="0" rtlCol="0" anchor="ctr"/>
          <a:lstStyle/>
          <a:p>
            <a:pPr marL="0" indent="0">
              <a:buNone/>
            </a:pPr>
            <a:r>
              <a:rPr lang="en-US" sz="2200" b="1">
                <a:solidFill>
                  <a:srgbClr val="FFFFFF"/>
                </a:solidFill>
                <a:latin typeface="Trebuchet MS" pitchFamily="34" charset="0"/>
                <a:ea typeface="Trebuchet MS" pitchFamily="34" charset="-122"/>
                <a:cs typeface="Trebuchet MS" pitchFamily="34" charset="-120"/>
              </a:rPr>
              <a:t>Get in Touch</a:t>
            </a:r>
            <a:endParaRPr lang="en-US" sz="2200"/>
          </a:p>
        </p:txBody>
      </p:sp>
      <p:sp>
        <p:nvSpPr>
          <p:cNvPr id="15" name="Text 10"/>
          <p:cNvSpPr/>
          <p:nvPr/>
        </p:nvSpPr>
        <p:spPr>
          <a:xfrm>
            <a:off x="5029200" y="3154680"/>
            <a:ext cx="3108960" cy="411480"/>
          </a:xfrm>
          <a:prstGeom prst="rect">
            <a:avLst/>
          </a:prstGeom>
          <a:noFill/>
          <a:ln/>
        </p:spPr>
        <p:txBody>
          <a:bodyPr wrap="square" lIns="0" tIns="0" rIns="0" bIns="0" rtlCol="0" anchor="ctr"/>
          <a:lstStyle/>
          <a:p>
            <a:pPr marL="0" indent="0">
              <a:buNone/>
            </a:pPr>
            <a:r>
              <a:rPr lang="en-US" sz="1200">
                <a:solidFill>
                  <a:srgbClr val="B7E4C7"/>
                </a:solidFill>
                <a:latin typeface="Calibri" pitchFamily="34" charset="0"/>
                <a:ea typeface="Calibri" pitchFamily="34" charset="-122"/>
                <a:cs typeface="Calibri" pitchFamily="34" charset="-120"/>
              </a:rPr>
              <a:t>info@englishbowlscoaching.com</a:t>
            </a:r>
            <a:endParaRPr lang="en-US" sz="1200"/>
          </a:p>
        </p:txBody>
      </p:sp>
      <p:sp>
        <p:nvSpPr>
          <p:cNvPr id="16" name="Text 11"/>
          <p:cNvSpPr/>
          <p:nvPr/>
        </p:nvSpPr>
        <p:spPr>
          <a:xfrm>
            <a:off x="731520" y="3840480"/>
            <a:ext cx="7680960" cy="411480"/>
          </a:xfrm>
          <a:prstGeom prst="rect">
            <a:avLst/>
          </a:prstGeom>
          <a:noFill/>
          <a:ln/>
        </p:spPr>
        <p:txBody>
          <a:bodyPr wrap="square" lIns="0" tIns="0" rIns="0" bIns="0" rtlCol="0" anchor="ctr"/>
          <a:lstStyle/>
          <a:p>
            <a:pPr marL="0" indent="0">
              <a:buNone/>
            </a:pPr>
            <a:r>
              <a:rPr lang="en-US" sz="1200" i="1">
                <a:solidFill>
                  <a:srgbClr val="52796F"/>
                </a:solidFill>
                <a:latin typeface="Calibri" pitchFamily="34" charset="0"/>
                <a:ea typeface="Calibri" pitchFamily="34" charset="-122"/>
                <a:cs typeface="Calibri" pitchFamily="34" charset="-120"/>
              </a:rPr>
              <a:t>We’d love to welcome new Trainers and Assessors to the team — don’t hesitate to get in touch.</a:t>
            </a:r>
            <a:endParaRPr lang="en-US" sz="1200"/>
          </a:p>
        </p:txBody>
      </p:sp>
      <p:sp>
        <p:nvSpPr>
          <p:cNvPr id="17" name="Shape 12"/>
          <p:cNvSpPr/>
          <p:nvPr/>
        </p:nvSpPr>
        <p:spPr>
          <a:xfrm>
            <a:off x="0" y="4572000"/>
            <a:ext cx="9144000" cy="571500"/>
          </a:xfrm>
          <a:prstGeom prst="rect">
            <a:avLst/>
          </a:prstGeom>
          <a:solidFill>
            <a:srgbClr val="1B4332"/>
          </a:solidFill>
          <a:ln/>
        </p:spPr>
        <p:txBody>
          <a:bodyPr/>
          <a:lstStyle/>
          <a:p>
            <a:endParaRPr lang="en-GB"/>
          </a:p>
        </p:txBody>
      </p:sp>
      <p:sp>
        <p:nvSpPr>
          <p:cNvPr id="18" name="Text 13"/>
          <p:cNvSpPr/>
          <p:nvPr/>
        </p:nvSpPr>
        <p:spPr>
          <a:xfrm>
            <a:off x="731520" y="4663440"/>
            <a:ext cx="7315200" cy="365760"/>
          </a:xfrm>
          <a:prstGeom prst="rect">
            <a:avLst/>
          </a:prstGeom>
          <a:noFill/>
          <a:ln/>
        </p:spPr>
        <p:txBody>
          <a:bodyPr wrap="square" lIns="0" tIns="0" rIns="0" bIns="0" rtlCol="0" anchor="ctr"/>
          <a:lstStyle/>
          <a:p>
            <a:pPr marL="0" indent="0">
              <a:buNone/>
            </a:pPr>
            <a:r>
              <a:rPr lang="en-US" sz="1000" dirty="0">
                <a:solidFill>
                  <a:srgbClr val="95D5B2"/>
                </a:solidFill>
                <a:latin typeface="Calibri" pitchFamily="34" charset="0"/>
                <a:ea typeface="Calibri" pitchFamily="34" charset="-122"/>
                <a:cs typeface="Calibri" pitchFamily="34" charset="-120"/>
              </a:rPr>
              <a:t>E</a:t>
            </a:r>
            <a:endParaRPr lang="en-US" sz="1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6">
    <p:bg>
      <p:bgPr>
        <a:solidFill>
          <a:srgbClr val="F0F7F4"/>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731520" y="365760"/>
            <a:ext cx="457200" cy="457200"/>
          </a:xfrm>
          <a:prstGeom prst="rect">
            <a:avLst/>
          </a:prstGeom>
        </p:spPr>
      </p:pic>
      <p:sp>
        <p:nvSpPr>
          <p:cNvPr id="3" name="Text 0"/>
          <p:cNvSpPr/>
          <p:nvPr/>
        </p:nvSpPr>
        <p:spPr>
          <a:xfrm>
            <a:off x="1371600" y="320040"/>
            <a:ext cx="7315200" cy="548640"/>
          </a:xfrm>
          <a:prstGeom prst="rect">
            <a:avLst/>
          </a:prstGeom>
          <a:noFill/>
          <a:ln/>
        </p:spPr>
        <p:txBody>
          <a:bodyPr wrap="square" lIns="0" tIns="0" rIns="0" bIns="0" rtlCol="0" anchor="ctr"/>
          <a:lstStyle/>
          <a:p>
            <a:pPr marL="0" indent="0">
              <a:buNone/>
            </a:pPr>
            <a:r>
              <a:rPr lang="en-US" sz="2800" b="1">
                <a:solidFill>
                  <a:srgbClr val="1B4332"/>
                </a:solidFill>
                <a:latin typeface="Trebuchet MS" pitchFamily="34" charset="0"/>
                <a:ea typeface="Trebuchet MS" pitchFamily="34" charset="-122"/>
                <a:cs typeface="Trebuchet MS" pitchFamily="34" charset="-120"/>
              </a:rPr>
              <a:t>Become an Area Coach</a:t>
            </a:r>
            <a:endParaRPr lang="en-US" sz="2800"/>
          </a:p>
        </p:txBody>
      </p:sp>
      <p:sp>
        <p:nvSpPr>
          <p:cNvPr id="4" name="Shape 1"/>
          <p:cNvSpPr/>
          <p:nvPr/>
        </p:nvSpPr>
        <p:spPr>
          <a:xfrm>
            <a:off x="731520" y="1005840"/>
            <a:ext cx="7680960" cy="1097280"/>
          </a:xfrm>
          <a:prstGeom prst="rect">
            <a:avLst/>
          </a:prstGeom>
          <a:solidFill>
            <a:srgbClr val="FEF3E2"/>
          </a:solidFill>
          <a:ln/>
        </p:spPr>
        <p:txBody>
          <a:bodyPr/>
          <a:lstStyle/>
          <a:p>
            <a:endParaRPr lang="en-GB"/>
          </a:p>
        </p:txBody>
      </p:sp>
      <p:sp>
        <p:nvSpPr>
          <p:cNvPr id="5" name="Text 2"/>
          <p:cNvSpPr/>
          <p:nvPr/>
        </p:nvSpPr>
        <p:spPr>
          <a:xfrm>
            <a:off x="1005840" y="1051560"/>
            <a:ext cx="7132320" cy="1005840"/>
          </a:xfrm>
          <a:prstGeom prst="rect">
            <a:avLst/>
          </a:prstGeom>
          <a:noFill/>
          <a:ln/>
        </p:spPr>
        <p:txBody>
          <a:bodyPr wrap="square" lIns="0" tIns="0" rIns="0" bIns="0" rtlCol="0" anchor="ctr"/>
          <a:lstStyle/>
          <a:p>
            <a:pPr marL="0" indent="0">
              <a:buNone/>
            </a:pPr>
            <a:r>
              <a:rPr lang="en-US" sz="1400">
                <a:solidFill>
                  <a:srgbClr val="7C4A03"/>
                </a:solidFill>
                <a:latin typeface="Calibri" pitchFamily="34" charset="0"/>
                <a:ea typeface="Calibri" pitchFamily="34" charset="-122"/>
                <a:cs typeface="Calibri" pitchFamily="34" charset="-120"/>
              </a:rPr>
              <a:t>Fancy making a real difference in your local area? We’re looking for Area Coaches to work with the Board in growing EBCS and helping ensure our policies are in place on the ground. This is a rewarding role for anyone who wants to strengthen coaching locally. Open to Level 3 Coaches and experienced Level 2 Coaches.</a:t>
            </a:r>
            <a:endParaRPr lang="en-US" sz="1400"/>
          </a:p>
        </p:txBody>
      </p:sp>
      <p:sp>
        <p:nvSpPr>
          <p:cNvPr id="6" name="Shape 3"/>
          <p:cNvSpPr/>
          <p:nvPr/>
        </p:nvSpPr>
        <p:spPr>
          <a:xfrm>
            <a:off x="731520" y="2331720"/>
            <a:ext cx="3657600" cy="1554480"/>
          </a:xfrm>
          <a:prstGeom prst="rect">
            <a:avLst/>
          </a:prstGeom>
          <a:solidFill>
            <a:srgbClr val="1B4332"/>
          </a:solidFill>
          <a:ln/>
        </p:spPr>
        <p:txBody>
          <a:bodyPr/>
          <a:lstStyle/>
          <a:p>
            <a:endParaRPr lang="en-GB"/>
          </a:p>
        </p:txBody>
      </p:sp>
      <p:pic>
        <p:nvPicPr>
          <p:cNvPr id="7" name="Image 1" descr="preencoded.png"/>
          <p:cNvPicPr>
            <a:picLocks noChangeAspect="1"/>
          </p:cNvPicPr>
          <p:nvPr/>
        </p:nvPicPr>
        <p:blipFill>
          <a:blip r:embed="rId3"/>
          <a:stretch>
            <a:fillRect/>
          </a:stretch>
        </p:blipFill>
        <p:spPr>
          <a:xfrm>
            <a:off x="1005840" y="2423160"/>
            <a:ext cx="320040" cy="320040"/>
          </a:xfrm>
          <a:prstGeom prst="rect">
            <a:avLst/>
          </a:prstGeom>
        </p:spPr>
      </p:pic>
      <p:sp>
        <p:nvSpPr>
          <p:cNvPr id="8" name="Text 4"/>
          <p:cNvSpPr/>
          <p:nvPr/>
        </p:nvSpPr>
        <p:spPr>
          <a:xfrm>
            <a:off x="1417320" y="2377440"/>
            <a:ext cx="1828800" cy="365760"/>
          </a:xfrm>
          <a:prstGeom prst="rect">
            <a:avLst/>
          </a:prstGeom>
          <a:noFill/>
          <a:ln/>
        </p:spPr>
        <p:txBody>
          <a:bodyPr wrap="square" lIns="0" tIns="0" rIns="0" bIns="0" rtlCol="0" anchor="ctr"/>
          <a:lstStyle/>
          <a:p>
            <a:pPr marL="0" indent="0">
              <a:buNone/>
            </a:pPr>
            <a:r>
              <a:rPr lang="en-US" sz="1200" b="1">
                <a:solidFill>
                  <a:srgbClr val="95D5B2"/>
                </a:solidFill>
                <a:latin typeface="Calibri" pitchFamily="34" charset="0"/>
                <a:ea typeface="Calibri" pitchFamily="34" charset="-122"/>
                <a:cs typeface="Calibri" pitchFamily="34" charset="-120"/>
              </a:rPr>
              <a:t>ELIGIBILITY</a:t>
            </a:r>
            <a:endParaRPr lang="en-US" sz="1200"/>
          </a:p>
        </p:txBody>
      </p:sp>
      <p:sp>
        <p:nvSpPr>
          <p:cNvPr id="9" name="Text 5"/>
          <p:cNvSpPr/>
          <p:nvPr/>
        </p:nvSpPr>
        <p:spPr>
          <a:xfrm>
            <a:off x="1005840" y="2743200"/>
            <a:ext cx="3108960" cy="411480"/>
          </a:xfrm>
          <a:prstGeom prst="rect">
            <a:avLst/>
          </a:prstGeom>
          <a:noFill/>
          <a:ln/>
        </p:spPr>
        <p:txBody>
          <a:bodyPr wrap="square" lIns="0" tIns="0" rIns="0" bIns="0" rtlCol="0" anchor="ctr"/>
          <a:lstStyle/>
          <a:p>
            <a:pPr marL="0" indent="0">
              <a:buNone/>
            </a:pPr>
            <a:r>
              <a:rPr lang="en-US" sz="1800" b="1">
                <a:solidFill>
                  <a:srgbClr val="FFFFFF"/>
                </a:solidFill>
                <a:latin typeface="Trebuchet MS" pitchFamily="34" charset="0"/>
                <a:ea typeface="Trebuchet MS" pitchFamily="34" charset="-122"/>
                <a:cs typeface="Trebuchet MS" pitchFamily="34" charset="-120"/>
              </a:rPr>
              <a:t>Level 3 or Experienced Level 2</a:t>
            </a:r>
            <a:endParaRPr lang="en-US" sz="2200"/>
          </a:p>
        </p:txBody>
      </p:sp>
      <p:sp>
        <p:nvSpPr>
          <p:cNvPr id="10" name="Text 6"/>
          <p:cNvSpPr/>
          <p:nvPr/>
        </p:nvSpPr>
        <p:spPr>
          <a:xfrm>
            <a:off x="1005840" y="3154680"/>
            <a:ext cx="3108960" cy="411480"/>
          </a:xfrm>
          <a:prstGeom prst="rect">
            <a:avLst/>
          </a:prstGeom>
          <a:noFill/>
          <a:ln/>
        </p:spPr>
        <p:txBody>
          <a:bodyPr wrap="square" lIns="0" tIns="0" rIns="0" bIns="0" rtlCol="0" anchor="ctr"/>
          <a:lstStyle/>
          <a:p>
            <a:pPr marL="0" indent="0">
              <a:buNone/>
            </a:pPr>
            <a:r>
              <a:rPr lang="en-US" sz="1200">
                <a:solidFill>
                  <a:srgbClr val="B7E4C7"/>
                </a:solidFill>
                <a:latin typeface="Calibri" pitchFamily="34" charset="0"/>
                <a:ea typeface="Calibri" pitchFamily="34" charset="-122"/>
                <a:cs typeface="Calibri" pitchFamily="34" charset="-120"/>
              </a:rPr>
              <a:t>Passion for your local area and a desire to make a difference</a:t>
            </a:r>
            <a:endParaRPr lang="en-US" sz="1200"/>
          </a:p>
        </p:txBody>
      </p:sp>
      <p:sp>
        <p:nvSpPr>
          <p:cNvPr id="11" name="Shape 7"/>
          <p:cNvSpPr/>
          <p:nvPr/>
        </p:nvSpPr>
        <p:spPr>
          <a:xfrm>
            <a:off x="4754880" y="2331720"/>
            <a:ext cx="3657600" cy="1554480"/>
          </a:xfrm>
          <a:prstGeom prst="rect">
            <a:avLst/>
          </a:prstGeom>
          <a:solidFill>
            <a:srgbClr val="2D6A4F"/>
          </a:solidFill>
          <a:ln/>
        </p:spPr>
        <p:txBody>
          <a:bodyPr/>
          <a:lstStyle/>
          <a:p>
            <a:endParaRPr lang="en-GB"/>
          </a:p>
        </p:txBody>
      </p:sp>
      <p:pic>
        <p:nvPicPr>
          <p:cNvPr id="12" name="Image 2" descr="preencoded.png"/>
          <p:cNvPicPr>
            <a:picLocks noChangeAspect="1"/>
          </p:cNvPicPr>
          <p:nvPr/>
        </p:nvPicPr>
        <p:blipFill>
          <a:blip r:embed="rId4"/>
          <a:stretch>
            <a:fillRect/>
          </a:stretch>
        </p:blipFill>
        <p:spPr>
          <a:xfrm>
            <a:off x="5029200" y="2423160"/>
            <a:ext cx="320040" cy="320040"/>
          </a:xfrm>
          <a:prstGeom prst="rect">
            <a:avLst/>
          </a:prstGeom>
        </p:spPr>
      </p:pic>
      <p:sp>
        <p:nvSpPr>
          <p:cNvPr id="13" name="Text 8"/>
          <p:cNvSpPr/>
          <p:nvPr/>
        </p:nvSpPr>
        <p:spPr>
          <a:xfrm>
            <a:off x="5440680" y="2377440"/>
            <a:ext cx="2286000" cy="365760"/>
          </a:xfrm>
          <a:prstGeom prst="rect">
            <a:avLst/>
          </a:prstGeom>
          <a:noFill/>
          <a:ln/>
        </p:spPr>
        <p:txBody>
          <a:bodyPr wrap="square" lIns="0" tIns="0" rIns="0" bIns="0" rtlCol="0" anchor="ctr"/>
          <a:lstStyle/>
          <a:p>
            <a:pPr marL="0" indent="0">
              <a:buNone/>
            </a:pPr>
            <a:r>
              <a:rPr lang="en-US" sz="1200" b="1">
                <a:solidFill>
                  <a:srgbClr val="95D5B2"/>
                </a:solidFill>
                <a:latin typeface="Calibri" pitchFamily="34" charset="0"/>
                <a:ea typeface="Calibri" pitchFamily="34" charset="-122"/>
                <a:cs typeface="Calibri" pitchFamily="34" charset="-120"/>
              </a:rPr>
              <a:t>HOW TO APPLY</a:t>
            </a:r>
            <a:endParaRPr lang="en-US" sz="1200"/>
          </a:p>
        </p:txBody>
      </p:sp>
      <p:sp>
        <p:nvSpPr>
          <p:cNvPr id="14" name="Text 9"/>
          <p:cNvSpPr/>
          <p:nvPr/>
        </p:nvSpPr>
        <p:spPr>
          <a:xfrm>
            <a:off x="5029200" y="2743200"/>
            <a:ext cx="3108960" cy="411480"/>
          </a:xfrm>
          <a:prstGeom prst="rect">
            <a:avLst/>
          </a:prstGeom>
          <a:noFill/>
          <a:ln/>
        </p:spPr>
        <p:txBody>
          <a:bodyPr wrap="square" lIns="0" tIns="0" rIns="0" bIns="0" rtlCol="0" anchor="ctr"/>
          <a:lstStyle/>
          <a:p>
            <a:pPr marL="0" indent="0">
              <a:buNone/>
            </a:pPr>
            <a:r>
              <a:rPr lang="en-US" sz="2200" b="1">
                <a:solidFill>
                  <a:srgbClr val="FFFFFF"/>
                </a:solidFill>
                <a:latin typeface="Trebuchet MS" pitchFamily="34" charset="0"/>
                <a:ea typeface="Trebuchet MS" pitchFamily="34" charset="-122"/>
                <a:cs typeface="Trebuchet MS" pitchFamily="34" charset="-120"/>
              </a:rPr>
              <a:t>Get in Touch</a:t>
            </a:r>
            <a:endParaRPr lang="en-US" sz="2200"/>
          </a:p>
        </p:txBody>
      </p:sp>
      <p:sp>
        <p:nvSpPr>
          <p:cNvPr id="15" name="Text 10"/>
          <p:cNvSpPr/>
          <p:nvPr/>
        </p:nvSpPr>
        <p:spPr>
          <a:xfrm>
            <a:off x="5029200" y="3154680"/>
            <a:ext cx="3108960" cy="411480"/>
          </a:xfrm>
          <a:prstGeom prst="rect">
            <a:avLst/>
          </a:prstGeom>
          <a:noFill/>
          <a:ln/>
        </p:spPr>
        <p:txBody>
          <a:bodyPr wrap="square" lIns="0" tIns="0" rIns="0" bIns="0" rtlCol="0" anchor="ctr"/>
          <a:lstStyle/>
          <a:p>
            <a:pPr marL="0" indent="0">
              <a:buNone/>
            </a:pPr>
            <a:r>
              <a:rPr lang="en-US" sz="1200">
                <a:solidFill>
                  <a:srgbClr val="B7E4C7"/>
                </a:solidFill>
                <a:latin typeface="Calibri" pitchFamily="34" charset="0"/>
                <a:ea typeface="Calibri" pitchFamily="34" charset="-122"/>
                <a:cs typeface="Calibri" pitchFamily="34" charset="-120"/>
              </a:rPr>
              <a:t>info@englishbowlscoaching.com</a:t>
            </a:r>
            <a:endParaRPr lang="en-US" sz="1200"/>
          </a:p>
        </p:txBody>
      </p:sp>
      <p:sp>
        <p:nvSpPr>
          <p:cNvPr id="16" name="Text 11"/>
          <p:cNvSpPr/>
          <p:nvPr/>
        </p:nvSpPr>
        <p:spPr>
          <a:xfrm>
            <a:off x="731520" y="3840480"/>
            <a:ext cx="7680960" cy="411480"/>
          </a:xfrm>
          <a:prstGeom prst="rect">
            <a:avLst/>
          </a:prstGeom>
          <a:noFill/>
          <a:ln/>
        </p:spPr>
        <p:txBody>
          <a:bodyPr wrap="square" lIns="0" tIns="0" rIns="0" bIns="0" rtlCol="0" anchor="ctr"/>
          <a:lstStyle/>
          <a:p>
            <a:pPr marL="0" indent="0">
              <a:buNone/>
            </a:pPr>
            <a:r>
              <a:rPr lang="en-US" sz="1200" i="1">
                <a:solidFill>
                  <a:srgbClr val="52796F"/>
                </a:solidFill>
                <a:latin typeface="Calibri" pitchFamily="34" charset="0"/>
                <a:ea typeface="Calibri" pitchFamily="34" charset="-122"/>
                <a:cs typeface="Calibri" pitchFamily="34" charset="-120"/>
              </a:rPr>
              <a:t>We’d love to hear from you — drop us an email and let’s have a chat about the role.</a:t>
            </a:r>
            <a:endParaRPr lang="en-US" sz="1200"/>
          </a:p>
        </p:txBody>
      </p:sp>
      <p:sp>
        <p:nvSpPr>
          <p:cNvPr id="17" name="Shape 12"/>
          <p:cNvSpPr/>
          <p:nvPr/>
        </p:nvSpPr>
        <p:spPr>
          <a:xfrm>
            <a:off x="0" y="4572000"/>
            <a:ext cx="9144000" cy="571500"/>
          </a:xfrm>
          <a:prstGeom prst="rect">
            <a:avLst/>
          </a:prstGeom>
          <a:solidFill>
            <a:srgbClr val="1B4332"/>
          </a:solidFill>
          <a:ln/>
        </p:spPr>
        <p:txBody>
          <a:bodyPr/>
          <a:lstStyle/>
          <a:p>
            <a:endParaRPr lang="en-GB"/>
          </a:p>
        </p:txBody>
      </p:sp>
      <p:sp>
        <p:nvSpPr>
          <p:cNvPr id="18" name="Text 13"/>
          <p:cNvSpPr/>
          <p:nvPr/>
        </p:nvSpPr>
        <p:spPr>
          <a:xfrm>
            <a:off x="731520" y="4663440"/>
            <a:ext cx="7315200" cy="365760"/>
          </a:xfrm>
          <a:prstGeom prst="rect">
            <a:avLst/>
          </a:prstGeom>
          <a:noFill/>
          <a:ln/>
        </p:spPr>
        <p:txBody>
          <a:bodyPr wrap="square" lIns="0" tIns="0" rIns="0" bIns="0" rtlCol="0" anchor="ctr"/>
          <a:lstStyle/>
          <a:p>
            <a:pPr marL="0" indent="0">
              <a:buNone/>
            </a:pPr>
            <a:endParaRPr lang="en-US" sz="1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2">
    <p:bg>
      <p:bgPr>
        <a:solidFill>
          <a:srgbClr val="1B4332"/>
        </a:solidFill>
        <a:effectLst/>
      </p:bgPr>
    </p:bg>
    <p:spTree>
      <p:nvGrpSpPr>
        <p:cNvPr id="1" name=""/>
        <p:cNvGrpSpPr/>
        <p:nvPr/>
      </p:nvGrpSpPr>
      <p:grpSpPr>
        <a:xfrm>
          <a:off x="0" y="0"/>
          <a:ext cx="0" cy="0"/>
          <a:chOff x="0" y="0"/>
          <a:chExt cx="0" cy="0"/>
        </a:xfrm>
      </p:grpSpPr>
      <p:sp>
        <p:nvSpPr>
          <p:cNvPr id="2" name="Shape 0"/>
          <p:cNvSpPr/>
          <p:nvPr/>
        </p:nvSpPr>
        <p:spPr>
          <a:xfrm>
            <a:off x="-914400" y="1828800"/>
            <a:ext cx="3657600" cy="3657600"/>
          </a:xfrm>
          <a:prstGeom prst="ellipse">
            <a:avLst/>
          </a:prstGeom>
          <a:solidFill>
            <a:srgbClr val="2D6A4F">
              <a:alpha val="40000"/>
            </a:srgbClr>
          </a:solidFill>
          <a:ln/>
        </p:spPr>
        <p:txBody>
          <a:bodyPr/>
          <a:lstStyle/>
          <a:p>
            <a:endParaRPr lang="en-GB"/>
          </a:p>
        </p:txBody>
      </p:sp>
      <p:sp>
        <p:nvSpPr>
          <p:cNvPr id="3" name="Shape 1"/>
          <p:cNvSpPr/>
          <p:nvPr/>
        </p:nvSpPr>
        <p:spPr>
          <a:xfrm>
            <a:off x="6858000" y="-914400"/>
            <a:ext cx="3657600" cy="3657600"/>
          </a:xfrm>
          <a:prstGeom prst="ellipse">
            <a:avLst/>
          </a:prstGeom>
          <a:solidFill>
            <a:srgbClr val="40916C">
              <a:alpha val="30000"/>
            </a:srgbClr>
          </a:solidFill>
          <a:ln/>
        </p:spPr>
        <p:txBody>
          <a:bodyPr/>
          <a:lstStyle/>
          <a:p>
            <a:endParaRPr lang="en-GB"/>
          </a:p>
        </p:txBody>
      </p:sp>
      <p:sp>
        <p:nvSpPr>
          <p:cNvPr id="4" name="Text 2"/>
          <p:cNvSpPr/>
          <p:nvPr/>
        </p:nvSpPr>
        <p:spPr>
          <a:xfrm>
            <a:off x="731520" y="1097280"/>
            <a:ext cx="7680960" cy="822960"/>
          </a:xfrm>
          <a:prstGeom prst="rect">
            <a:avLst/>
          </a:prstGeom>
          <a:noFill/>
          <a:ln/>
        </p:spPr>
        <p:txBody>
          <a:bodyPr wrap="square" lIns="0" tIns="0" rIns="0" bIns="0" rtlCol="0" anchor="ctr"/>
          <a:lstStyle/>
          <a:p>
            <a:pPr marL="0" indent="0" algn="ctr">
              <a:buNone/>
            </a:pPr>
            <a:r>
              <a:rPr lang="en-US" sz="4400" b="1" dirty="0">
                <a:solidFill>
                  <a:srgbClr val="FFFFFF"/>
                </a:solidFill>
                <a:latin typeface="Trebuchet MS" pitchFamily="34" charset="0"/>
              </a:rPr>
              <a:t>Contact Us </a:t>
            </a:r>
            <a:endParaRPr lang="en-US" sz="4400" dirty="0"/>
          </a:p>
        </p:txBody>
      </p:sp>
      <p:sp>
        <p:nvSpPr>
          <p:cNvPr id="5" name="Text 3"/>
          <p:cNvSpPr/>
          <p:nvPr/>
        </p:nvSpPr>
        <p:spPr>
          <a:xfrm>
            <a:off x="1371600" y="2103120"/>
            <a:ext cx="6400800" cy="457200"/>
          </a:xfrm>
          <a:prstGeom prst="rect">
            <a:avLst/>
          </a:prstGeom>
          <a:noFill/>
          <a:ln/>
        </p:spPr>
        <p:txBody>
          <a:bodyPr wrap="square" lIns="0" tIns="0" rIns="0" bIns="0" rtlCol="0" anchor="ctr"/>
          <a:lstStyle/>
          <a:p>
            <a:pPr marL="0" indent="0" algn="ctr">
              <a:buNone/>
            </a:pPr>
            <a:r>
              <a:rPr lang="en-US" sz="1600" dirty="0">
                <a:solidFill>
                  <a:srgbClr val="95D5B2"/>
                </a:solidFill>
                <a:latin typeface="Calibri" pitchFamily="34" charset="0"/>
                <a:ea typeface="Calibri" pitchFamily="34" charset="-122"/>
                <a:cs typeface="Calibri" pitchFamily="34" charset="-120"/>
              </a:rPr>
              <a:t>Please use this email address until further notice. </a:t>
            </a:r>
            <a:endParaRPr lang="en-US" sz="1600" dirty="0"/>
          </a:p>
        </p:txBody>
      </p:sp>
      <p:sp>
        <p:nvSpPr>
          <p:cNvPr id="6" name="Shape 4"/>
          <p:cNvSpPr/>
          <p:nvPr/>
        </p:nvSpPr>
        <p:spPr>
          <a:xfrm>
            <a:off x="1256371" y="2926080"/>
            <a:ext cx="7285463" cy="1097280"/>
          </a:xfrm>
          <a:prstGeom prst="rect">
            <a:avLst/>
          </a:prstGeom>
          <a:solidFill>
            <a:srgbClr val="2D6A4F"/>
          </a:solidFill>
          <a:ln/>
        </p:spPr>
        <p:txBody>
          <a:bodyPr/>
          <a:lstStyle/>
          <a:p>
            <a:r>
              <a:rPr lang="en-GB" sz="3600" dirty="0">
                <a:solidFill>
                  <a:schemeClr val="bg1"/>
                </a:solidFill>
              </a:rPr>
              <a:t>info@englishbowlscoaching.com</a:t>
            </a:r>
          </a:p>
        </p:txBody>
      </p:sp>
      <p:sp>
        <p:nvSpPr>
          <p:cNvPr id="7" name="Text 5"/>
          <p:cNvSpPr/>
          <p:nvPr/>
        </p:nvSpPr>
        <p:spPr>
          <a:xfrm>
            <a:off x="2286000" y="3017520"/>
            <a:ext cx="4572000" cy="411480"/>
          </a:xfrm>
          <a:prstGeom prst="rect">
            <a:avLst/>
          </a:prstGeom>
          <a:noFill/>
          <a:ln/>
        </p:spPr>
        <p:txBody>
          <a:bodyPr wrap="square" lIns="0" tIns="0" rIns="0" bIns="0" rtlCol="0" anchor="ctr"/>
          <a:lstStyle/>
          <a:p>
            <a:pPr marL="0" indent="0" algn="ctr">
              <a:buNone/>
            </a:pPr>
            <a:endParaRPr lang="en-US" sz="1600" dirty="0"/>
          </a:p>
        </p:txBody>
      </p:sp>
      <p:sp>
        <p:nvSpPr>
          <p:cNvPr id="8" name="Text 6"/>
          <p:cNvSpPr/>
          <p:nvPr/>
        </p:nvSpPr>
        <p:spPr>
          <a:xfrm>
            <a:off x="2286000" y="3429000"/>
            <a:ext cx="4572000" cy="411480"/>
          </a:xfrm>
          <a:prstGeom prst="rect">
            <a:avLst/>
          </a:prstGeom>
          <a:noFill/>
          <a:ln/>
        </p:spPr>
        <p:txBody>
          <a:bodyPr wrap="square" lIns="0" tIns="0" rIns="0" bIns="0" rtlCol="0" anchor="ctr"/>
          <a:lstStyle/>
          <a:p>
            <a:pPr marL="0" indent="0" algn="ctr">
              <a:buNone/>
            </a:pPr>
            <a:endParaRPr lang="en-US" sz="1300" dirty="0"/>
          </a:p>
        </p:txBody>
      </p:sp>
      <p:sp>
        <p:nvSpPr>
          <p:cNvPr id="9" name="Shape 7"/>
          <p:cNvSpPr/>
          <p:nvPr/>
        </p:nvSpPr>
        <p:spPr>
          <a:xfrm>
            <a:off x="0" y="4572000"/>
            <a:ext cx="9144000" cy="571500"/>
          </a:xfrm>
          <a:prstGeom prst="rect">
            <a:avLst/>
          </a:prstGeom>
          <a:solidFill>
            <a:srgbClr val="2D6A4F"/>
          </a:solidFill>
          <a:ln/>
        </p:spPr>
        <p:txBody>
          <a:bodyPr/>
          <a:lstStyle/>
          <a:p>
            <a:endParaRPr lang="en-GB"/>
          </a:p>
        </p:txBody>
      </p:sp>
      <p:sp>
        <p:nvSpPr>
          <p:cNvPr id="10" name="Text 8"/>
          <p:cNvSpPr/>
          <p:nvPr/>
        </p:nvSpPr>
        <p:spPr>
          <a:xfrm>
            <a:off x="731520" y="4663440"/>
            <a:ext cx="7315200" cy="365760"/>
          </a:xfrm>
          <a:prstGeom prst="rect">
            <a:avLst/>
          </a:prstGeom>
          <a:noFill/>
          <a:ln/>
        </p:spPr>
        <p:txBody>
          <a:bodyPr wrap="square" lIns="0" tIns="0" rIns="0" bIns="0" rtlCol="0" anchor="ctr"/>
          <a:lstStyle/>
          <a:p>
            <a:pPr marL="0" indent="0">
              <a:buNone/>
            </a:pPr>
            <a:endParaRPr lang="en-US" sz="1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B4332"/>
        </a:solidFill>
        <a:effectLst/>
      </p:bgPr>
    </p:bg>
    <p:spTree>
      <p:nvGrpSpPr>
        <p:cNvPr id="1" name="">
          <a:extLst>
            <a:ext uri="{FF2B5EF4-FFF2-40B4-BE49-F238E27FC236}">
              <a16:creationId xmlns:a16="http://schemas.microsoft.com/office/drawing/2014/main" id="{66575753-081D-647B-7056-C1F950D9E4AB}"/>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6A7363AB-9C58-36A9-5649-12483C415992}"/>
              </a:ext>
            </a:extLst>
          </p:cNvPr>
          <p:cNvSpPr/>
          <p:nvPr/>
        </p:nvSpPr>
        <p:spPr>
          <a:xfrm>
            <a:off x="-914400" y="1828800"/>
            <a:ext cx="3657600" cy="3657600"/>
          </a:xfrm>
          <a:prstGeom prst="ellipse">
            <a:avLst/>
          </a:prstGeom>
          <a:solidFill>
            <a:srgbClr val="2D6A4F">
              <a:alpha val="40000"/>
            </a:srgbClr>
          </a:solidFill>
          <a:ln/>
        </p:spPr>
        <p:txBody>
          <a:bodyPr/>
          <a:lstStyle/>
          <a:p>
            <a:endParaRPr lang="en-GB"/>
          </a:p>
        </p:txBody>
      </p:sp>
      <p:sp>
        <p:nvSpPr>
          <p:cNvPr id="3" name="Shape 1">
            <a:extLst>
              <a:ext uri="{FF2B5EF4-FFF2-40B4-BE49-F238E27FC236}">
                <a16:creationId xmlns:a16="http://schemas.microsoft.com/office/drawing/2014/main" id="{0BAB2A83-AA8A-0839-F942-5DCE9C18C38C}"/>
              </a:ext>
            </a:extLst>
          </p:cNvPr>
          <p:cNvSpPr/>
          <p:nvPr/>
        </p:nvSpPr>
        <p:spPr>
          <a:xfrm>
            <a:off x="6858000" y="-914400"/>
            <a:ext cx="3657600" cy="3657600"/>
          </a:xfrm>
          <a:prstGeom prst="ellipse">
            <a:avLst/>
          </a:prstGeom>
          <a:solidFill>
            <a:srgbClr val="40916C">
              <a:alpha val="30000"/>
            </a:srgbClr>
          </a:solidFill>
          <a:ln/>
        </p:spPr>
        <p:txBody>
          <a:bodyPr/>
          <a:lstStyle/>
          <a:p>
            <a:endParaRPr lang="en-GB"/>
          </a:p>
        </p:txBody>
      </p:sp>
      <p:sp>
        <p:nvSpPr>
          <p:cNvPr id="4" name="Text 2">
            <a:extLst>
              <a:ext uri="{FF2B5EF4-FFF2-40B4-BE49-F238E27FC236}">
                <a16:creationId xmlns:a16="http://schemas.microsoft.com/office/drawing/2014/main" id="{AF5FE994-D10C-3AA3-380B-A82CF71CBA4C}"/>
              </a:ext>
            </a:extLst>
          </p:cNvPr>
          <p:cNvSpPr/>
          <p:nvPr/>
        </p:nvSpPr>
        <p:spPr>
          <a:xfrm>
            <a:off x="731520" y="1097280"/>
            <a:ext cx="7680960" cy="822960"/>
          </a:xfrm>
          <a:prstGeom prst="rect">
            <a:avLst/>
          </a:prstGeom>
          <a:noFill/>
          <a:ln/>
        </p:spPr>
        <p:txBody>
          <a:bodyPr wrap="square" lIns="0" tIns="0" rIns="0" bIns="0" rtlCol="0" anchor="ctr"/>
          <a:lstStyle/>
          <a:p>
            <a:pPr marL="0" indent="0" algn="ctr">
              <a:buNone/>
            </a:pPr>
            <a:r>
              <a:rPr lang="en-US" sz="4400" b="1" dirty="0">
                <a:solidFill>
                  <a:srgbClr val="FFFFFF"/>
                </a:solidFill>
                <a:latin typeface="Trebuchet MS" pitchFamily="34" charset="0"/>
                <a:ea typeface="Trebuchet MS" pitchFamily="34" charset="-122"/>
                <a:cs typeface="Trebuchet MS" pitchFamily="34" charset="-120"/>
              </a:rPr>
              <a:t>Thank You</a:t>
            </a:r>
            <a:endParaRPr lang="en-US" sz="4400" dirty="0"/>
          </a:p>
        </p:txBody>
      </p:sp>
      <p:sp>
        <p:nvSpPr>
          <p:cNvPr id="5" name="Text 3">
            <a:extLst>
              <a:ext uri="{FF2B5EF4-FFF2-40B4-BE49-F238E27FC236}">
                <a16:creationId xmlns:a16="http://schemas.microsoft.com/office/drawing/2014/main" id="{D09DAAC0-7C2E-7ABE-6DB3-6AA75BB74FD6}"/>
              </a:ext>
            </a:extLst>
          </p:cNvPr>
          <p:cNvSpPr/>
          <p:nvPr/>
        </p:nvSpPr>
        <p:spPr>
          <a:xfrm>
            <a:off x="1371600" y="2103120"/>
            <a:ext cx="6400800" cy="457200"/>
          </a:xfrm>
          <a:prstGeom prst="rect">
            <a:avLst/>
          </a:prstGeom>
          <a:noFill/>
          <a:ln/>
        </p:spPr>
        <p:txBody>
          <a:bodyPr wrap="square" lIns="0" tIns="0" rIns="0" bIns="0" rtlCol="0" anchor="ctr"/>
          <a:lstStyle/>
          <a:p>
            <a:pPr marL="0" indent="0" algn="ctr">
              <a:buNone/>
            </a:pPr>
            <a:r>
              <a:rPr lang="en-US" sz="1600" dirty="0">
                <a:solidFill>
                  <a:srgbClr val="95D5B2"/>
                </a:solidFill>
                <a:latin typeface="Calibri" pitchFamily="34" charset="0"/>
                <a:ea typeface="Calibri" pitchFamily="34" charset="-122"/>
                <a:cs typeface="Calibri" pitchFamily="34" charset="-120"/>
              </a:rPr>
              <a:t>A fuller update on each area will follow once details are confirmed.</a:t>
            </a:r>
            <a:endParaRPr lang="en-US" sz="1600" dirty="0"/>
          </a:p>
        </p:txBody>
      </p:sp>
      <p:sp>
        <p:nvSpPr>
          <p:cNvPr id="6" name="Shape 4">
            <a:extLst>
              <a:ext uri="{FF2B5EF4-FFF2-40B4-BE49-F238E27FC236}">
                <a16:creationId xmlns:a16="http://schemas.microsoft.com/office/drawing/2014/main" id="{4DDAA3E7-CCA8-3ADB-6FD9-FE30FE8F2602}"/>
              </a:ext>
            </a:extLst>
          </p:cNvPr>
          <p:cNvSpPr/>
          <p:nvPr/>
        </p:nvSpPr>
        <p:spPr>
          <a:xfrm>
            <a:off x="2286000" y="2926080"/>
            <a:ext cx="4572000" cy="1097280"/>
          </a:xfrm>
          <a:prstGeom prst="rect">
            <a:avLst/>
          </a:prstGeom>
          <a:solidFill>
            <a:srgbClr val="2D6A4F"/>
          </a:solidFill>
          <a:ln/>
        </p:spPr>
        <p:txBody>
          <a:bodyPr/>
          <a:lstStyle/>
          <a:p>
            <a:endParaRPr lang="en-GB"/>
          </a:p>
        </p:txBody>
      </p:sp>
      <p:sp>
        <p:nvSpPr>
          <p:cNvPr id="7" name="Text 5">
            <a:extLst>
              <a:ext uri="{FF2B5EF4-FFF2-40B4-BE49-F238E27FC236}">
                <a16:creationId xmlns:a16="http://schemas.microsoft.com/office/drawing/2014/main" id="{F1EC9717-A705-3E33-65BE-EB5034C778D4}"/>
              </a:ext>
            </a:extLst>
          </p:cNvPr>
          <p:cNvSpPr/>
          <p:nvPr/>
        </p:nvSpPr>
        <p:spPr>
          <a:xfrm>
            <a:off x="2286000" y="3017520"/>
            <a:ext cx="4572000" cy="411480"/>
          </a:xfrm>
          <a:prstGeom prst="rect">
            <a:avLst/>
          </a:prstGeom>
          <a:noFill/>
          <a:ln/>
        </p:spPr>
        <p:txBody>
          <a:bodyPr wrap="square" lIns="0" tIns="0" rIns="0" bIns="0" rtlCol="0" anchor="ctr"/>
          <a:lstStyle/>
          <a:p>
            <a:pPr marL="0" indent="0" algn="ctr">
              <a:buNone/>
            </a:pPr>
            <a:r>
              <a:rPr lang="en-US" sz="1600" b="1" dirty="0">
                <a:solidFill>
                  <a:srgbClr val="FFFFFF"/>
                </a:solidFill>
                <a:latin typeface="Trebuchet MS" pitchFamily="34" charset="0"/>
                <a:ea typeface="Trebuchet MS" pitchFamily="34" charset="-122"/>
                <a:cs typeface="Trebuchet MS" pitchFamily="34" charset="-120"/>
              </a:rPr>
              <a:t>English Bowls Coaching Scheme</a:t>
            </a:r>
            <a:endParaRPr lang="en-US" sz="1600" dirty="0"/>
          </a:p>
        </p:txBody>
      </p:sp>
      <p:sp>
        <p:nvSpPr>
          <p:cNvPr id="8" name="Text 6">
            <a:extLst>
              <a:ext uri="{FF2B5EF4-FFF2-40B4-BE49-F238E27FC236}">
                <a16:creationId xmlns:a16="http://schemas.microsoft.com/office/drawing/2014/main" id="{80BBF37C-E860-351F-BAFB-E97874F06CAA}"/>
              </a:ext>
            </a:extLst>
          </p:cNvPr>
          <p:cNvSpPr/>
          <p:nvPr/>
        </p:nvSpPr>
        <p:spPr>
          <a:xfrm>
            <a:off x="2286000" y="3429000"/>
            <a:ext cx="4572000" cy="411480"/>
          </a:xfrm>
          <a:prstGeom prst="rect">
            <a:avLst/>
          </a:prstGeom>
          <a:noFill/>
          <a:ln/>
        </p:spPr>
        <p:txBody>
          <a:bodyPr wrap="square" lIns="0" tIns="0" rIns="0" bIns="0" rtlCol="0" anchor="ctr"/>
          <a:lstStyle/>
          <a:p>
            <a:pPr marL="0" indent="0" algn="ctr">
              <a:buNone/>
            </a:pPr>
            <a:r>
              <a:rPr lang="en-US" sz="1300" dirty="0">
                <a:solidFill>
                  <a:srgbClr val="B7E4C7"/>
                </a:solidFill>
                <a:latin typeface="Calibri" pitchFamily="34" charset="0"/>
                <a:ea typeface="Calibri" pitchFamily="34" charset="-122"/>
                <a:cs typeface="Calibri" pitchFamily="34" charset="-120"/>
              </a:rPr>
              <a:t>For membership queries, contact Carol Watt Sullivan</a:t>
            </a:r>
            <a:endParaRPr lang="en-US" sz="1300" dirty="0"/>
          </a:p>
        </p:txBody>
      </p:sp>
      <p:sp>
        <p:nvSpPr>
          <p:cNvPr id="9" name="Shape 7">
            <a:extLst>
              <a:ext uri="{FF2B5EF4-FFF2-40B4-BE49-F238E27FC236}">
                <a16:creationId xmlns:a16="http://schemas.microsoft.com/office/drawing/2014/main" id="{E33CE8D0-8683-8118-F37F-D1395F6DC82C}"/>
              </a:ext>
            </a:extLst>
          </p:cNvPr>
          <p:cNvSpPr/>
          <p:nvPr/>
        </p:nvSpPr>
        <p:spPr>
          <a:xfrm>
            <a:off x="0" y="4572000"/>
            <a:ext cx="9144000" cy="571500"/>
          </a:xfrm>
          <a:prstGeom prst="rect">
            <a:avLst/>
          </a:prstGeom>
          <a:solidFill>
            <a:srgbClr val="2D6A4F"/>
          </a:solidFill>
          <a:ln/>
        </p:spPr>
        <p:txBody>
          <a:bodyPr/>
          <a:lstStyle/>
          <a:p>
            <a:endParaRPr lang="en-GB"/>
          </a:p>
        </p:txBody>
      </p:sp>
      <p:sp>
        <p:nvSpPr>
          <p:cNvPr id="10" name="Text 8">
            <a:extLst>
              <a:ext uri="{FF2B5EF4-FFF2-40B4-BE49-F238E27FC236}">
                <a16:creationId xmlns:a16="http://schemas.microsoft.com/office/drawing/2014/main" id="{75225AA6-D3D5-4BB4-156B-EC552CC1AE4D}"/>
              </a:ext>
            </a:extLst>
          </p:cNvPr>
          <p:cNvSpPr/>
          <p:nvPr/>
        </p:nvSpPr>
        <p:spPr>
          <a:xfrm>
            <a:off x="731520" y="4663440"/>
            <a:ext cx="7315200" cy="365760"/>
          </a:xfrm>
          <a:prstGeom prst="rect">
            <a:avLst/>
          </a:prstGeom>
          <a:noFill/>
          <a:ln/>
        </p:spPr>
        <p:txBody>
          <a:bodyPr wrap="square" lIns="0" tIns="0" rIns="0" bIns="0" rtlCol="0" anchor="ctr"/>
          <a:lstStyle/>
          <a:p>
            <a:pPr marL="0" indent="0">
              <a:buNone/>
            </a:pPr>
            <a:endParaRPr lang="en-US" sz="1000" dirty="0"/>
          </a:p>
        </p:txBody>
      </p:sp>
    </p:spTree>
    <p:extLst>
      <p:ext uri="{BB962C8B-B14F-4D97-AF65-F5344CB8AC3E}">
        <p14:creationId xmlns:p14="http://schemas.microsoft.com/office/powerpoint/2010/main" val="1922633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0F7F4"/>
        </a:solidFill>
        <a:effectLst/>
      </p:bgPr>
    </p:bg>
    <p:spTree>
      <p:nvGrpSpPr>
        <p:cNvPr id="1" name=""/>
        <p:cNvGrpSpPr/>
        <p:nvPr/>
      </p:nvGrpSpPr>
      <p:grpSpPr>
        <a:xfrm>
          <a:off x="0" y="0"/>
          <a:ext cx="0" cy="0"/>
          <a:chOff x="0" y="0"/>
          <a:chExt cx="0" cy="0"/>
        </a:xfrm>
      </p:grpSpPr>
      <p:sp>
        <p:nvSpPr>
          <p:cNvPr id="2" name="Text 0"/>
          <p:cNvSpPr/>
          <p:nvPr/>
        </p:nvSpPr>
        <p:spPr>
          <a:xfrm>
            <a:off x="785418" y="571500"/>
            <a:ext cx="7680960" cy="640080"/>
          </a:xfrm>
          <a:prstGeom prst="rect">
            <a:avLst/>
          </a:prstGeom>
          <a:noFill/>
          <a:ln/>
        </p:spPr>
        <p:txBody>
          <a:bodyPr wrap="square" lIns="0" tIns="0" rIns="0" bIns="0" rtlCol="0" anchor="ctr"/>
          <a:lstStyle/>
          <a:p>
            <a:pPr marL="0" indent="0">
              <a:buNone/>
            </a:pPr>
            <a:r>
              <a:rPr lang="en-US" sz="3600" b="1" dirty="0">
                <a:solidFill>
                  <a:srgbClr val="1B4332"/>
                </a:solidFill>
                <a:latin typeface="Trebuchet MS" pitchFamily="34" charset="0"/>
                <a:ea typeface="Trebuchet MS" pitchFamily="34" charset="-122"/>
                <a:cs typeface="Trebuchet MS" pitchFamily="34" charset="-120"/>
              </a:rPr>
              <a:t>Who is on the Pro Tem Executive  Committee  </a:t>
            </a:r>
            <a:endParaRPr lang="en-US" sz="3600" dirty="0"/>
          </a:p>
        </p:txBody>
      </p:sp>
      <p:sp>
        <p:nvSpPr>
          <p:cNvPr id="4" name="Shape 2"/>
          <p:cNvSpPr/>
          <p:nvPr/>
        </p:nvSpPr>
        <p:spPr>
          <a:xfrm>
            <a:off x="731520" y="1600200"/>
            <a:ext cx="3657600" cy="59436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GB"/>
          </a:p>
        </p:txBody>
      </p:sp>
      <p:sp>
        <p:nvSpPr>
          <p:cNvPr id="6" name="Text 3"/>
          <p:cNvSpPr/>
          <p:nvPr/>
        </p:nvSpPr>
        <p:spPr>
          <a:xfrm>
            <a:off x="1417320" y="1600200"/>
            <a:ext cx="2743200" cy="594360"/>
          </a:xfrm>
          <a:prstGeom prst="rect">
            <a:avLst/>
          </a:prstGeom>
          <a:noFill/>
          <a:ln/>
        </p:spPr>
        <p:txBody>
          <a:bodyPr wrap="square" lIns="0" tIns="0" rIns="0" bIns="0" rtlCol="0" anchor="ctr"/>
          <a:lstStyle/>
          <a:p>
            <a:pPr marL="0" indent="0">
              <a:buNone/>
            </a:pPr>
            <a:r>
              <a:rPr lang="en-US" sz="1400" b="1" dirty="0">
                <a:solidFill>
                  <a:srgbClr val="1B4332"/>
                </a:solidFill>
                <a:latin typeface="Calibri" pitchFamily="34" charset="0"/>
                <a:ea typeface="Calibri" pitchFamily="34" charset="-122"/>
                <a:cs typeface="Calibri" pitchFamily="34" charset="-120"/>
              </a:rPr>
              <a:t>Acting Chairman : Trevor Plank</a:t>
            </a:r>
            <a:endParaRPr lang="en-US" sz="1400" dirty="0"/>
          </a:p>
        </p:txBody>
      </p:sp>
      <p:sp>
        <p:nvSpPr>
          <p:cNvPr id="7" name="Shape 4"/>
          <p:cNvSpPr/>
          <p:nvPr/>
        </p:nvSpPr>
        <p:spPr>
          <a:xfrm>
            <a:off x="731520" y="2331720"/>
            <a:ext cx="3657600" cy="59436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GB"/>
          </a:p>
        </p:txBody>
      </p:sp>
      <p:sp>
        <p:nvSpPr>
          <p:cNvPr id="9" name="Text 5"/>
          <p:cNvSpPr/>
          <p:nvPr/>
        </p:nvSpPr>
        <p:spPr>
          <a:xfrm>
            <a:off x="1417320" y="2331720"/>
            <a:ext cx="2743200" cy="594360"/>
          </a:xfrm>
          <a:prstGeom prst="rect">
            <a:avLst/>
          </a:prstGeom>
          <a:noFill/>
          <a:ln/>
        </p:spPr>
        <p:txBody>
          <a:bodyPr wrap="square" lIns="0" tIns="0" rIns="0" bIns="0" rtlCol="0" anchor="ctr"/>
          <a:lstStyle/>
          <a:p>
            <a:pPr marL="0" indent="0">
              <a:buNone/>
            </a:pPr>
            <a:r>
              <a:rPr lang="en-US" sz="1400" b="1" dirty="0">
                <a:solidFill>
                  <a:srgbClr val="1B4332"/>
                </a:solidFill>
                <a:latin typeface="Calibri" pitchFamily="34" charset="0"/>
                <a:ea typeface="Calibri" pitchFamily="34" charset="-122"/>
                <a:cs typeface="Calibri" pitchFamily="34" charset="-120"/>
              </a:rPr>
              <a:t>Secretary : Carol Watt Sullivan </a:t>
            </a:r>
            <a:endParaRPr lang="en-US" sz="1400" dirty="0"/>
          </a:p>
        </p:txBody>
      </p:sp>
      <p:sp>
        <p:nvSpPr>
          <p:cNvPr id="10" name="Shape 6"/>
          <p:cNvSpPr/>
          <p:nvPr/>
        </p:nvSpPr>
        <p:spPr>
          <a:xfrm>
            <a:off x="731520" y="3063240"/>
            <a:ext cx="3657600" cy="59436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GB"/>
          </a:p>
        </p:txBody>
      </p:sp>
      <p:sp>
        <p:nvSpPr>
          <p:cNvPr id="12" name="Text 7"/>
          <p:cNvSpPr/>
          <p:nvPr/>
        </p:nvSpPr>
        <p:spPr>
          <a:xfrm>
            <a:off x="1417320" y="3063240"/>
            <a:ext cx="2743200" cy="594360"/>
          </a:xfrm>
          <a:prstGeom prst="rect">
            <a:avLst/>
          </a:prstGeom>
          <a:noFill/>
          <a:ln/>
        </p:spPr>
        <p:txBody>
          <a:bodyPr wrap="square" lIns="0" tIns="0" rIns="0" bIns="0" rtlCol="0" anchor="ctr"/>
          <a:lstStyle/>
          <a:p>
            <a:pPr marL="0" indent="0">
              <a:buNone/>
            </a:pPr>
            <a:r>
              <a:rPr lang="en-US" sz="1400" b="1" dirty="0">
                <a:solidFill>
                  <a:srgbClr val="1B4332"/>
                </a:solidFill>
                <a:latin typeface="Calibri" pitchFamily="34" charset="0"/>
                <a:ea typeface="Calibri" pitchFamily="34" charset="-122"/>
                <a:cs typeface="Calibri" pitchFamily="34" charset="-120"/>
              </a:rPr>
              <a:t>Treasurer : Lynn Tyler</a:t>
            </a:r>
            <a:endParaRPr lang="en-US" sz="1400" dirty="0"/>
          </a:p>
        </p:txBody>
      </p:sp>
      <p:sp>
        <p:nvSpPr>
          <p:cNvPr id="13" name="Shape 8"/>
          <p:cNvSpPr/>
          <p:nvPr/>
        </p:nvSpPr>
        <p:spPr>
          <a:xfrm>
            <a:off x="731520" y="3794760"/>
            <a:ext cx="3657600" cy="59436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GB"/>
          </a:p>
        </p:txBody>
      </p:sp>
      <p:sp>
        <p:nvSpPr>
          <p:cNvPr id="15" name="Text 9"/>
          <p:cNvSpPr/>
          <p:nvPr/>
        </p:nvSpPr>
        <p:spPr>
          <a:xfrm>
            <a:off x="1417320" y="3794760"/>
            <a:ext cx="2743200" cy="594360"/>
          </a:xfrm>
          <a:prstGeom prst="rect">
            <a:avLst/>
          </a:prstGeom>
          <a:noFill/>
          <a:ln/>
        </p:spPr>
        <p:txBody>
          <a:bodyPr wrap="square" lIns="0" tIns="0" rIns="0" bIns="0" rtlCol="0" anchor="ctr"/>
          <a:lstStyle/>
          <a:p>
            <a:pPr marL="0" indent="0">
              <a:buNone/>
            </a:pPr>
            <a:r>
              <a:rPr lang="en-US" sz="1400" b="1" dirty="0">
                <a:solidFill>
                  <a:srgbClr val="1B4332"/>
                </a:solidFill>
                <a:latin typeface="Calibri" pitchFamily="34" charset="0"/>
                <a:ea typeface="Calibri" pitchFamily="34" charset="-122"/>
                <a:cs typeface="Calibri" pitchFamily="34" charset="-120"/>
              </a:rPr>
              <a:t>Membership Director : Alan Cheeseman </a:t>
            </a:r>
            <a:endParaRPr lang="en-US" sz="1400" dirty="0"/>
          </a:p>
        </p:txBody>
      </p:sp>
      <p:sp>
        <p:nvSpPr>
          <p:cNvPr id="16" name="Shape 10"/>
          <p:cNvSpPr/>
          <p:nvPr/>
        </p:nvSpPr>
        <p:spPr>
          <a:xfrm>
            <a:off x="4754880" y="1600200"/>
            <a:ext cx="3657600" cy="59436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GB"/>
          </a:p>
        </p:txBody>
      </p:sp>
      <p:sp>
        <p:nvSpPr>
          <p:cNvPr id="18" name="Text 11"/>
          <p:cNvSpPr/>
          <p:nvPr/>
        </p:nvSpPr>
        <p:spPr>
          <a:xfrm>
            <a:off x="5440680" y="1600200"/>
            <a:ext cx="2743200" cy="594360"/>
          </a:xfrm>
          <a:prstGeom prst="rect">
            <a:avLst/>
          </a:prstGeom>
          <a:noFill/>
          <a:ln/>
        </p:spPr>
        <p:txBody>
          <a:bodyPr wrap="square" lIns="0" tIns="0" rIns="0" bIns="0" rtlCol="0" anchor="ctr"/>
          <a:lstStyle/>
          <a:p>
            <a:pPr marL="0" indent="0">
              <a:buNone/>
            </a:pPr>
            <a:r>
              <a:rPr lang="en-US" sz="1400" b="1" dirty="0">
                <a:solidFill>
                  <a:srgbClr val="1B4332"/>
                </a:solidFill>
                <a:latin typeface="Calibri" pitchFamily="34" charset="0"/>
                <a:ea typeface="Calibri" pitchFamily="34" charset="-122"/>
                <a:cs typeface="Calibri" pitchFamily="34" charset="-120"/>
              </a:rPr>
              <a:t>Coaching Director : Trevor Plank</a:t>
            </a:r>
            <a:endParaRPr lang="en-US" sz="1400" dirty="0"/>
          </a:p>
        </p:txBody>
      </p:sp>
      <p:sp>
        <p:nvSpPr>
          <p:cNvPr id="19" name="Shape 12"/>
          <p:cNvSpPr/>
          <p:nvPr/>
        </p:nvSpPr>
        <p:spPr>
          <a:xfrm>
            <a:off x="4754880" y="2331720"/>
            <a:ext cx="3657600" cy="59436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GB"/>
          </a:p>
        </p:txBody>
      </p:sp>
      <p:sp>
        <p:nvSpPr>
          <p:cNvPr id="21" name="Text 13"/>
          <p:cNvSpPr/>
          <p:nvPr/>
        </p:nvSpPr>
        <p:spPr>
          <a:xfrm>
            <a:off x="5440680" y="2331720"/>
            <a:ext cx="3025698" cy="594360"/>
          </a:xfrm>
          <a:prstGeom prst="rect">
            <a:avLst/>
          </a:prstGeom>
          <a:noFill/>
          <a:ln/>
        </p:spPr>
        <p:txBody>
          <a:bodyPr wrap="square" lIns="0" tIns="0" rIns="0" bIns="0" rtlCol="0" anchor="ctr"/>
          <a:lstStyle/>
          <a:p>
            <a:pPr marL="0" indent="0">
              <a:buNone/>
            </a:pPr>
            <a:r>
              <a:rPr lang="en-US" sz="1400" b="1" dirty="0">
                <a:solidFill>
                  <a:srgbClr val="1B4332"/>
                </a:solidFill>
                <a:latin typeface="Calibri" pitchFamily="34" charset="0"/>
                <a:ea typeface="Calibri" pitchFamily="34" charset="-122"/>
                <a:cs typeface="Calibri" pitchFamily="34" charset="-120"/>
              </a:rPr>
              <a:t>Coaching Development : Phil </a:t>
            </a:r>
            <a:r>
              <a:rPr lang="en-US" sz="1400" b="1" dirty="0" err="1">
                <a:solidFill>
                  <a:srgbClr val="1B4332"/>
                </a:solidFill>
                <a:latin typeface="Calibri" pitchFamily="34" charset="0"/>
                <a:ea typeface="Calibri" pitchFamily="34" charset="-122"/>
                <a:cs typeface="Calibri" pitchFamily="34" charset="-120"/>
              </a:rPr>
              <a:t>Hensher</a:t>
            </a:r>
            <a:r>
              <a:rPr lang="en-US" sz="1400" b="1" dirty="0">
                <a:solidFill>
                  <a:srgbClr val="1B4332"/>
                </a:solidFill>
                <a:latin typeface="Calibri" pitchFamily="34" charset="0"/>
                <a:ea typeface="Calibri" pitchFamily="34" charset="-122"/>
                <a:cs typeface="Calibri" pitchFamily="34" charset="-120"/>
              </a:rPr>
              <a:t> </a:t>
            </a:r>
            <a:endParaRPr lang="en-US" sz="1400" dirty="0"/>
          </a:p>
        </p:txBody>
      </p:sp>
      <p:sp>
        <p:nvSpPr>
          <p:cNvPr id="22" name="Shape 14"/>
          <p:cNvSpPr/>
          <p:nvPr/>
        </p:nvSpPr>
        <p:spPr>
          <a:xfrm>
            <a:off x="4754880" y="3063240"/>
            <a:ext cx="3657600" cy="59436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GB"/>
          </a:p>
        </p:txBody>
      </p:sp>
      <p:sp>
        <p:nvSpPr>
          <p:cNvPr id="24" name="Text 15"/>
          <p:cNvSpPr/>
          <p:nvPr/>
        </p:nvSpPr>
        <p:spPr>
          <a:xfrm>
            <a:off x="5440680" y="3063240"/>
            <a:ext cx="2743200" cy="594360"/>
          </a:xfrm>
          <a:prstGeom prst="rect">
            <a:avLst/>
          </a:prstGeom>
          <a:noFill/>
          <a:ln/>
        </p:spPr>
        <p:txBody>
          <a:bodyPr wrap="square" lIns="0" tIns="0" rIns="0" bIns="0" rtlCol="0" anchor="ctr"/>
          <a:lstStyle/>
          <a:p>
            <a:pPr marL="0" indent="0">
              <a:buNone/>
            </a:pPr>
            <a:r>
              <a:rPr lang="en-US" sz="1400" b="1" dirty="0">
                <a:solidFill>
                  <a:srgbClr val="1B4332"/>
                </a:solidFill>
                <a:latin typeface="Calibri" pitchFamily="34" charset="0"/>
                <a:ea typeface="Calibri" pitchFamily="34" charset="-122"/>
                <a:cs typeface="Calibri" pitchFamily="34" charset="-120"/>
              </a:rPr>
              <a:t>Communications Director : Carole Ash </a:t>
            </a:r>
            <a:endParaRPr lang="en-US" sz="1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0F7F4"/>
        </a:solidFill>
        <a:effectLst/>
      </p:bgPr>
    </p:bg>
    <p:spTree>
      <p:nvGrpSpPr>
        <p:cNvPr id="1" name="">
          <a:extLst>
            <a:ext uri="{FF2B5EF4-FFF2-40B4-BE49-F238E27FC236}">
              <a16:creationId xmlns:a16="http://schemas.microsoft.com/office/drawing/2014/main" id="{182E1E6C-F4E7-4918-79B9-B6457658B0B5}"/>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EB57938A-3459-7FEB-054A-6EBC06A3380B}"/>
              </a:ext>
            </a:extLst>
          </p:cNvPr>
          <p:cNvSpPr/>
          <p:nvPr/>
        </p:nvSpPr>
        <p:spPr>
          <a:xfrm>
            <a:off x="731520" y="365760"/>
            <a:ext cx="7315200" cy="640080"/>
          </a:xfrm>
          <a:prstGeom prst="rect">
            <a:avLst/>
          </a:prstGeom>
          <a:noFill/>
          <a:ln/>
        </p:spPr>
        <p:txBody>
          <a:bodyPr wrap="square" lIns="0" tIns="0" rIns="0" bIns="0" rtlCol="0" anchor="ctr"/>
          <a:lstStyle/>
          <a:p>
            <a:pPr marL="0" indent="0">
              <a:buNone/>
            </a:pPr>
            <a:r>
              <a:rPr lang="en-US" sz="3600" b="1" dirty="0">
                <a:solidFill>
                  <a:srgbClr val="1B4332"/>
                </a:solidFill>
                <a:latin typeface="Trebuchet MS" pitchFamily="34" charset="0"/>
                <a:ea typeface="Trebuchet MS" pitchFamily="34" charset="-122"/>
                <a:cs typeface="Trebuchet MS" pitchFamily="34" charset="-120"/>
              </a:rPr>
              <a:t>What's Changing</a:t>
            </a:r>
            <a:endParaRPr lang="en-US" sz="3600" dirty="0"/>
          </a:p>
        </p:txBody>
      </p:sp>
      <p:sp>
        <p:nvSpPr>
          <p:cNvPr id="3" name="Text 1">
            <a:extLst>
              <a:ext uri="{FF2B5EF4-FFF2-40B4-BE49-F238E27FC236}">
                <a16:creationId xmlns:a16="http://schemas.microsoft.com/office/drawing/2014/main" id="{60DF7035-D84E-E2A8-FACD-CC28A2B8FF88}"/>
              </a:ext>
            </a:extLst>
          </p:cNvPr>
          <p:cNvSpPr/>
          <p:nvPr/>
        </p:nvSpPr>
        <p:spPr>
          <a:xfrm>
            <a:off x="731520" y="1005840"/>
            <a:ext cx="7315200" cy="365760"/>
          </a:xfrm>
          <a:prstGeom prst="rect">
            <a:avLst/>
          </a:prstGeom>
          <a:noFill/>
          <a:ln/>
        </p:spPr>
        <p:txBody>
          <a:bodyPr wrap="square" lIns="0" tIns="0" rIns="0" bIns="0" rtlCol="0" anchor="ctr"/>
          <a:lstStyle/>
          <a:p>
            <a:pPr marL="0" indent="0">
              <a:buNone/>
            </a:pPr>
            <a:r>
              <a:rPr lang="en-US" sz="1400" dirty="0">
                <a:solidFill>
                  <a:srgbClr val="52796F"/>
                </a:solidFill>
                <a:latin typeface="Calibri" pitchFamily="34" charset="0"/>
                <a:ea typeface="Calibri" pitchFamily="34" charset="-122"/>
                <a:cs typeface="Calibri" pitchFamily="34" charset="-120"/>
              </a:rPr>
              <a:t>Seven key areas of progress from the Executive Board</a:t>
            </a:r>
            <a:endParaRPr lang="en-US" sz="1400" dirty="0"/>
          </a:p>
        </p:txBody>
      </p:sp>
      <p:sp>
        <p:nvSpPr>
          <p:cNvPr id="4" name="Shape 2">
            <a:extLst>
              <a:ext uri="{FF2B5EF4-FFF2-40B4-BE49-F238E27FC236}">
                <a16:creationId xmlns:a16="http://schemas.microsoft.com/office/drawing/2014/main" id="{25982850-8EE1-83CF-94B6-9B64960B9111}"/>
              </a:ext>
            </a:extLst>
          </p:cNvPr>
          <p:cNvSpPr/>
          <p:nvPr/>
        </p:nvSpPr>
        <p:spPr>
          <a:xfrm>
            <a:off x="731520" y="1600200"/>
            <a:ext cx="3657600" cy="59436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GB"/>
          </a:p>
        </p:txBody>
      </p:sp>
      <p:pic>
        <p:nvPicPr>
          <p:cNvPr id="5" name="Image 0" descr="preencoded.png">
            <a:extLst>
              <a:ext uri="{FF2B5EF4-FFF2-40B4-BE49-F238E27FC236}">
                <a16:creationId xmlns:a16="http://schemas.microsoft.com/office/drawing/2014/main" id="{6B7698DC-6476-06E4-C42B-5168387D2B34}"/>
              </a:ext>
            </a:extLst>
          </p:cNvPr>
          <p:cNvPicPr>
            <a:picLocks noChangeAspect="1"/>
          </p:cNvPicPr>
          <p:nvPr/>
        </p:nvPicPr>
        <p:blipFill>
          <a:blip r:embed="rId3"/>
          <a:stretch>
            <a:fillRect/>
          </a:stretch>
        </p:blipFill>
        <p:spPr>
          <a:xfrm>
            <a:off x="914400" y="1719072"/>
            <a:ext cx="365760" cy="365760"/>
          </a:xfrm>
          <a:prstGeom prst="rect">
            <a:avLst/>
          </a:prstGeom>
        </p:spPr>
      </p:pic>
      <p:sp>
        <p:nvSpPr>
          <p:cNvPr id="6" name="Text 3">
            <a:extLst>
              <a:ext uri="{FF2B5EF4-FFF2-40B4-BE49-F238E27FC236}">
                <a16:creationId xmlns:a16="http://schemas.microsoft.com/office/drawing/2014/main" id="{0C8CD1FB-9EB8-DA92-652F-39B9135429D6}"/>
              </a:ext>
            </a:extLst>
          </p:cNvPr>
          <p:cNvSpPr/>
          <p:nvPr/>
        </p:nvSpPr>
        <p:spPr>
          <a:xfrm>
            <a:off x="1417320" y="1600200"/>
            <a:ext cx="2743200" cy="594360"/>
          </a:xfrm>
          <a:prstGeom prst="rect">
            <a:avLst/>
          </a:prstGeom>
          <a:noFill/>
          <a:ln/>
        </p:spPr>
        <p:txBody>
          <a:bodyPr wrap="square" lIns="0" tIns="0" rIns="0" bIns="0" rtlCol="0" anchor="ctr"/>
          <a:lstStyle/>
          <a:p>
            <a:pPr marL="0" indent="0">
              <a:buNone/>
            </a:pPr>
            <a:r>
              <a:rPr lang="en-US" sz="1400" b="1" dirty="0">
                <a:solidFill>
                  <a:srgbClr val="1B4332"/>
                </a:solidFill>
                <a:latin typeface="Calibri" pitchFamily="34" charset="0"/>
                <a:ea typeface="Calibri" pitchFamily="34" charset="-122"/>
                <a:cs typeface="Calibri" pitchFamily="34" charset="-120"/>
              </a:rPr>
              <a:t>Website Modernisation</a:t>
            </a:r>
            <a:endParaRPr lang="en-US" sz="1400" dirty="0"/>
          </a:p>
        </p:txBody>
      </p:sp>
      <p:sp>
        <p:nvSpPr>
          <p:cNvPr id="7" name="Shape 4">
            <a:extLst>
              <a:ext uri="{FF2B5EF4-FFF2-40B4-BE49-F238E27FC236}">
                <a16:creationId xmlns:a16="http://schemas.microsoft.com/office/drawing/2014/main" id="{C290A501-B0D5-1EAE-DED5-64479023FFA2}"/>
              </a:ext>
            </a:extLst>
          </p:cNvPr>
          <p:cNvSpPr/>
          <p:nvPr/>
        </p:nvSpPr>
        <p:spPr>
          <a:xfrm>
            <a:off x="731520" y="2331720"/>
            <a:ext cx="3657600" cy="59436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GB"/>
          </a:p>
        </p:txBody>
      </p:sp>
      <p:pic>
        <p:nvPicPr>
          <p:cNvPr id="8" name="Image 1" descr="preencoded.png">
            <a:extLst>
              <a:ext uri="{FF2B5EF4-FFF2-40B4-BE49-F238E27FC236}">
                <a16:creationId xmlns:a16="http://schemas.microsoft.com/office/drawing/2014/main" id="{FE7896FC-DA99-3F90-26F7-CA4618E6DEF4}"/>
              </a:ext>
            </a:extLst>
          </p:cNvPr>
          <p:cNvPicPr>
            <a:picLocks noChangeAspect="1"/>
          </p:cNvPicPr>
          <p:nvPr/>
        </p:nvPicPr>
        <p:blipFill>
          <a:blip r:embed="rId4"/>
          <a:stretch>
            <a:fillRect/>
          </a:stretch>
        </p:blipFill>
        <p:spPr>
          <a:xfrm>
            <a:off x="914400" y="2450592"/>
            <a:ext cx="365760" cy="365760"/>
          </a:xfrm>
          <a:prstGeom prst="rect">
            <a:avLst/>
          </a:prstGeom>
        </p:spPr>
      </p:pic>
      <p:sp>
        <p:nvSpPr>
          <p:cNvPr id="9" name="Text 5">
            <a:extLst>
              <a:ext uri="{FF2B5EF4-FFF2-40B4-BE49-F238E27FC236}">
                <a16:creationId xmlns:a16="http://schemas.microsoft.com/office/drawing/2014/main" id="{E0FD8366-8F1C-94BA-BD0C-DE229DCF6D5B}"/>
              </a:ext>
            </a:extLst>
          </p:cNvPr>
          <p:cNvSpPr/>
          <p:nvPr/>
        </p:nvSpPr>
        <p:spPr>
          <a:xfrm>
            <a:off x="1417320" y="2331720"/>
            <a:ext cx="2743200" cy="594360"/>
          </a:xfrm>
          <a:prstGeom prst="rect">
            <a:avLst/>
          </a:prstGeom>
          <a:noFill/>
          <a:ln/>
        </p:spPr>
        <p:txBody>
          <a:bodyPr wrap="square" lIns="0" tIns="0" rIns="0" bIns="0" rtlCol="0" anchor="ctr"/>
          <a:lstStyle/>
          <a:p>
            <a:pPr marL="0" indent="0">
              <a:buNone/>
            </a:pPr>
            <a:r>
              <a:rPr lang="en-US" sz="1400" b="1" dirty="0">
                <a:solidFill>
                  <a:srgbClr val="1B4332"/>
                </a:solidFill>
                <a:latin typeface="Calibri" pitchFamily="34" charset="0"/>
                <a:ea typeface="Calibri" pitchFamily="34" charset="-122"/>
                <a:cs typeface="Calibri" pitchFamily="34" charset="-120"/>
              </a:rPr>
              <a:t>Membership Records</a:t>
            </a:r>
            <a:endParaRPr lang="en-US" sz="1400" dirty="0"/>
          </a:p>
        </p:txBody>
      </p:sp>
      <p:sp>
        <p:nvSpPr>
          <p:cNvPr id="10" name="Shape 6">
            <a:extLst>
              <a:ext uri="{FF2B5EF4-FFF2-40B4-BE49-F238E27FC236}">
                <a16:creationId xmlns:a16="http://schemas.microsoft.com/office/drawing/2014/main" id="{EA0FFB0B-7FB2-F94D-639E-A588F94F1CE9}"/>
              </a:ext>
            </a:extLst>
          </p:cNvPr>
          <p:cNvSpPr/>
          <p:nvPr/>
        </p:nvSpPr>
        <p:spPr>
          <a:xfrm>
            <a:off x="731520" y="3063240"/>
            <a:ext cx="3657600" cy="59436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GB"/>
          </a:p>
        </p:txBody>
      </p:sp>
      <p:pic>
        <p:nvPicPr>
          <p:cNvPr id="11" name="Image 2" descr="preencoded.png">
            <a:extLst>
              <a:ext uri="{FF2B5EF4-FFF2-40B4-BE49-F238E27FC236}">
                <a16:creationId xmlns:a16="http://schemas.microsoft.com/office/drawing/2014/main" id="{BC53E415-5E8E-0586-D4CB-352EA908C352}"/>
              </a:ext>
            </a:extLst>
          </p:cNvPr>
          <p:cNvPicPr>
            <a:picLocks noChangeAspect="1"/>
          </p:cNvPicPr>
          <p:nvPr/>
        </p:nvPicPr>
        <p:blipFill>
          <a:blip r:embed="rId5"/>
          <a:stretch>
            <a:fillRect/>
          </a:stretch>
        </p:blipFill>
        <p:spPr>
          <a:xfrm>
            <a:off x="914400" y="3182112"/>
            <a:ext cx="365760" cy="365760"/>
          </a:xfrm>
          <a:prstGeom prst="rect">
            <a:avLst/>
          </a:prstGeom>
        </p:spPr>
      </p:pic>
      <p:sp>
        <p:nvSpPr>
          <p:cNvPr id="12" name="Text 7">
            <a:extLst>
              <a:ext uri="{FF2B5EF4-FFF2-40B4-BE49-F238E27FC236}">
                <a16:creationId xmlns:a16="http://schemas.microsoft.com/office/drawing/2014/main" id="{B4DCAE0E-2734-CBFE-BE74-C60068E14CDC}"/>
              </a:ext>
            </a:extLst>
          </p:cNvPr>
          <p:cNvSpPr/>
          <p:nvPr/>
        </p:nvSpPr>
        <p:spPr>
          <a:xfrm>
            <a:off x="1417320" y="3063240"/>
            <a:ext cx="2743200" cy="594360"/>
          </a:xfrm>
          <a:prstGeom prst="rect">
            <a:avLst/>
          </a:prstGeom>
          <a:noFill/>
          <a:ln/>
        </p:spPr>
        <p:txBody>
          <a:bodyPr wrap="square" lIns="0" tIns="0" rIns="0" bIns="0" rtlCol="0" anchor="ctr"/>
          <a:lstStyle/>
          <a:p>
            <a:pPr marL="0" indent="0">
              <a:buNone/>
            </a:pPr>
            <a:r>
              <a:rPr lang="en-US" sz="1400" b="1" dirty="0">
                <a:solidFill>
                  <a:srgbClr val="1B4332"/>
                </a:solidFill>
                <a:latin typeface="Calibri" pitchFamily="34" charset="0"/>
                <a:ea typeface="Calibri" pitchFamily="34" charset="-122"/>
                <a:cs typeface="Calibri" pitchFamily="34" charset="-120"/>
              </a:rPr>
              <a:t>New  Manuals and Qualifications</a:t>
            </a:r>
            <a:endParaRPr lang="en-US" sz="1400" dirty="0"/>
          </a:p>
        </p:txBody>
      </p:sp>
      <p:sp>
        <p:nvSpPr>
          <p:cNvPr id="13" name="Shape 8">
            <a:extLst>
              <a:ext uri="{FF2B5EF4-FFF2-40B4-BE49-F238E27FC236}">
                <a16:creationId xmlns:a16="http://schemas.microsoft.com/office/drawing/2014/main" id="{E315EF6C-FC6D-737A-72D5-5227F14FC389}"/>
              </a:ext>
            </a:extLst>
          </p:cNvPr>
          <p:cNvSpPr/>
          <p:nvPr/>
        </p:nvSpPr>
        <p:spPr>
          <a:xfrm>
            <a:off x="731520" y="3794760"/>
            <a:ext cx="3657600" cy="59436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GB"/>
          </a:p>
        </p:txBody>
      </p:sp>
      <p:pic>
        <p:nvPicPr>
          <p:cNvPr id="14" name="Image 3" descr="preencoded.png">
            <a:extLst>
              <a:ext uri="{FF2B5EF4-FFF2-40B4-BE49-F238E27FC236}">
                <a16:creationId xmlns:a16="http://schemas.microsoft.com/office/drawing/2014/main" id="{29E30E71-6D20-5DBF-AEB1-F1C488003448}"/>
              </a:ext>
            </a:extLst>
          </p:cNvPr>
          <p:cNvPicPr>
            <a:picLocks noChangeAspect="1"/>
          </p:cNvPicPr>
          <p:nvPr/>
        </p:nvPicPr>
        <p:blipFill>
          <a:blip r:embed="rId6"/>
          <a:stretch>
            <a:fillRect/>
          </a:stretch>
        </p:blipFill>
        <p:spPr>
          <a:xfrm>
            <a:off x="914400" y="3913632"/>
            <a:ext cx="365760" cy="365760"/>
          </a:xfrm>
          <a:prstGeom prst="rect">
            <a:avLst/>
          </a:prstGeom>
        </p:spPr>
      </p:pic>
      <p:sp>
        <p:nvSpPr>
          <p:cNvPr id="15" name="Text 9">
            <a:extLst>
              <a:ext uri="{FF2B5EF4-FFF2-40B4-BE49-F238E27FC236}">
                <a16:creationId xmlns:a16="http://schemas.microsoft.com/office/drawing/2014/main" id="{31011EB5-A8CF-DEE5-D46C-F643B3714D3F}"/>
              </a:ext>
            </a:extLst>
          </p:cNvPr>
          <p:cNvSpPr/>
          <p:nvPr/>
        </p:nvSpPr>
        <p:spPr>
          <a:xfrm>
            <a:off x="1417320" y="3794760"/>
            <a:ext cx="2743200" cy="594360"/>
          </a:xfrm>
          <a:prstGeom prst="rect">
            <a:avLst/>
          </a:prstGeom>
          <a:noFill/>
          <a:ln/>
        </p:spPr>
        <p:txBody>
          <a:bodyPr wrap="square" lIns="0" tIns="0" rIns="0" bIns="0" rtlCol="0" anchor="ctr"/>
          <a:lstStyle/>
          <a:p>
            <a:pPr marL="0" indent="0">
              <a:buNone/>
            </a:pPr>
            <a:r>
              <a:rPr lang="en-US" sz="1400" b="1" dirty="0">
                <a:solidFill>
                  <a:srgbClr val="1B4332"/>
                </a:solidFill>
                <a:latin typeface="Calibri" pitchFamily="34" charset="0"/>
                <a:ea typeface="Calibri" pitchFamily="34" charset="-122"/>
                <a:cs typeface="Calibri" pitchFamily="34" charset="-120"/>
              </a:rPr>
              <a:t>Training Pathway &amp; CPD</a:t>
            </a:r>
            <a:endParaRPr lang="en-US" sz="1400" dirty="0"/>
          </a:p>
        </p:txBody>
      </p:sp>
      <p:sp>
        <p:nvSpPr>
          <p:cNvPr id="16" name="Shape 10">
            <a:extLst>
              <a:ext uri="{FF2B5EF4-FFF2-40B4-BE49-F238E27FC236}">
                <a16:creationId xmlns:a16="http://schemas.microsoft.com/office/drawing/2014/main" id="{2B40DE7C-7F66-217F-CD94-8EEA93DF746E}"/>
              </a:ext>
            </a:extLst>
          </p:cNvPr>
          <p:cNvSpPr/>
          <p:nvPr/>
        </p:nvSpPr>
        <p:spPr>
          <a:xfrm>
            <a:off x="4754880" y="1600200"/>
            <a:ext cx="3657600" cy="59436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GB"/>
          </a:p>
        </p:txBody>
      </p:sp>
      <p:pic>
        <p:nvPicPr>
          <p:cNvPr id="17" name="Image 4" descr="preencoded.png">
            <a:extLst>
              <a:ext uri="{FF2B5EF4-FFF2-40B4-BE49-F238E27FC236}">
                <a16:creationId xmlns:a16="http://schemas.microsoft.com/office/drawing/2014/main" id="{66BD6F99-CC35-8447-B9E6-A56E91336F9B}"/>
              </a:ext>
            </a:extLst>
          </p:cNvPr>
          <p:cNvPicPr>
            <a:picLocks noChangeAspect="1"/>
          </p:cNvPicPr>
          <p:nvPr/>
        </p:nvPicPr>
        <p:blipFill>
          <a:blip r:embed="rId7"/>
          <a:stretch>
            <a:fillRect/>
          </a:stretch>
        </p:blipFill>
        <p:spPr>
          <a:xfrm>
            <a:off x="4937760" y="1719072"/>
            <a:ext cx="365760" cy="365760"/>
          </a:xfrm>
          <a:prstGeom prst="rect">
            <a:avLst/>
          </a:prstGeom>
        </p:spPr>
      </p:pic>
      <p:sp>
        <p:nvSpPr>
          <p:cNvPr id="18" name="Text 11">
            <a:extLst>
              <a:ext uri="{FF2B5EF4-FFF2-40B4-BE49-F238E27FC236}">
                <a16:creationId xmlns:a16="http://schemas.microsoft.com/office/drawing/2014/main" id="{F3611D2B-F3CC-9D25-EA2F-B03AD8817187}"/>
              </a:ext>
            </a:extLst>
          </p:cNvPr>
          <p:cNvSpPr/>
          <p:nvPr/>
        </p:nvSpPr>
        <p:spPr>
          <a:xfrm>
            <a:off x="5440680" y="1600200"/>
            <a:ext cx="2743200" cy="594360"/>
          </a:xfrm>
          <a:prstGeom prst="rect">
            <a:avLst/>
          </a:prstGeom>
          <a:noFill/>
          <a:ln/>
        </p:spPr>
        <p:txBody>
          <a:bodyPr wrap="square" lIns="0" tIns="0" rIns="0" bIns="0" rtlCol="0" anchor="ctr"/>
          <a:lstStyle/>
          <a:p>
            <a:pPr marL="0" indent="0">
              <a:buNone/>
            </a:pPr>
            <a:r>
              <a:rPr lang="en-US" sz="1400" b="1" dirty="0">
                <a:solidFill>
                  <a:srgbClr val="1B4332"/>
                </a:solidFill>
                <a:latin typeface="Calibri" pitchFamily="34" charset="0"/>
                <a:ea typeface="Calibri" pitchFamily="34" charset="-122"/>
                <a:cs typeface="Calibri" pitchFamily="34" charset="-120"/>
              </a:rPr>
              <a:t>Coaching &amp; Membership Policy</a:t>
            </a:r>
            <a:endParaRPr lang="en-US" sz="1400" dirty="0"/>
          </a:p>
        </p:txBody>
      </p:sp>
      <p:sp>
        <p:nvSpPr>
          <p:cNvPr id="19" name="Shape 12">
            <a:extLst>
              <a:ext uri="{FF2B5EF4-FFF2-40B4-BE49-F238E27FC236}">
                <a16:creationId xmlns:a16="http://schemas.microsoft.com/office/drawing/2014/main" id="{408C60DF-5FB8-385F-92BC-4F5F87B93610}"/>
              </a:ext>
            </a:extLst>
          </p:cNvPr>
          <p:cNvSpPr/>
          <p:nvPr/>
        </p:nvSpPr>
        <p:spPr>
          <a:xfrm>
            <a:off x="4754880" y="2331720"/>
            <a:ext cx="3657600" cy="59436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GB"/>
          </a:p>
        </p:txBody>
      </p:sp>
      <p:pic>
        <p:nvPicPr>
          <p:cNvPr id="20" name="Image 5" descr="preencoded.png">
            <a:extLst>
              <a:ext uri="{FF2B5EF4-FFF2-40B4-BE49-F238E27FC236}">
                <a16:creationId xmlns:a16="http://schemas.microsoft.com/office/drawing/2014/main" id="{16B63005-C533-8605-15FB-480E411030FC}"/>
              </a:ext>
            </a:extLst>
          </p:cNvPr>
          <p:cNvPicPr>
            <a:picLocks noChangeAspect="1"/>
          </p:cNvPicPr>
          <p:nvPr/>
        </p:nvPicPr>
        <p:blipFill>
          <a:blip r:embed="rId8"/>
          <a:stretch>
            <a:fillRect/>
          </a:stretch>
        </p:blipFill>
        <p:spPr>
          <a:xfrm>
            <a:off x="4937760" y="2450592"/>
            <a:ext cx="365760" cy="365760"/>
          </a:xfrm>
          <a:prstGeom prst="rect">
            <a:avLst/>
          </a:prstGeom>
        </p:spPr>
      </p:pic>
      <p:sp>
        <p:nvSpPr>
          <p:cNvPr id="21" name="Text 13">
            <a:extLst>
              <a:ext uri="{FF2B5EF4-FFF2-40B4-BE49-F238E27FC236}">
                <a16:creationId xmlns:a16="http://schemas.microsoft.com/office/drawing/2014/main" id="{2B5BDEBC-F791-7C7B-F7BB-8E43059ADA0A}"/>
              </a:ext>
            </a:extLst>
          </p:cNvPr>
          <p:cNvSpPr/>
          <p:nvPr/>
        </p:nvSpPr>
        <p:spPr>
          <a:xfrm>
            <a:off x="5440680" y="2331720"/>
            <a:ext cx="2743200" cy="594360"/>
          </a:xfrm>
          <a:prstGeom prst="rect">
            <a:avLst/>
          </a:prstGeom>
          <a:noFill/>
          <a:ln/>
        </p:spPr>
        <p:txBody>
          <a:bodyPr wrap="square" lIns="0" tIns="0" rIns="0" bIns="0" rtlCol="0" anchor="ctr"/>
          <a:lstStyle/>
          <a:p>
            <a:pPr marL="0" indent="0">
              <a:buNone/>
            </a:pPr>
            <a:r>
              <a:rPr lang="en-US" sz="1400" b="1" dirty="0">
                <a:solidFill>
                  <a:srgbClr val="1B4332"/>
                </a:solidFill>
                <a:latin typeface="Calibri" pitchFamily="34" charset="0"/>
                <a:ea typeface="Calibri" pitchFamily="34" charset="-122"/>
                <a:cs typeface="Calibri" pitchFamily="34" charset="-120"/>
              </a:rPr>
              <a:t>Stock &amp; Uniform</a:t>
            </a:r>
            <a:endParaRPr lang="en-US" sz="1400" dirty="0"/>
          </a:p>
        </p:txBody>
      </p:sp>
      <p:sp>
        <p:nvSpPr>
          <p:cNvPr id="22" name="Shape 14">
            <a:extLst>
              <a:ext uri="{FF2B5EF4-FFF2-40B4-BE49-F238E27FC236}">
                <a16:creationId xmlns:a16="http://schemas.microsoft.com/office/drawing/2014/main" id="{2F5FC413-5580-BFAE-35DF-7871E9555A2A}"/>
              </a:ext>
            </a:extLst>
          </p:cNvPr>
          <p:cNvSpPr/>
          <p:nvPr/>
        </p:nvSpPr>
        <p:spPr>
          <a:xfrm>
            <a:off x="4754880" y="3063240"/>
            <a:ext cx="3657600" cy="59436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GB"/>
          </a:p>
        </p:txBody>
      </p:sp>
      <p:pic>
        <p:nvPicPr>
          <p:cNvPr id="23" name="Image 6" descr="preencoded.png">
            <a:extLst>
              <a:ext uri="{FF2B5EF4-FFF2-40B4-BE49-F238E27FC236}">
                <a16:creationId xmlns:a16="http://schemas.microsoft.com/office/drawing/2014/main" id="{5DEEC9DD-0C15-40F5-4195-E3ACCBDF0BC1}"/>
              </a:ext>
            </a:extLst>
          </p:cNvPr>
          <p:cNvPicPr>
            <a:picLocks noChangeAspect="1"/>
          </p:cNvPicPr>
          <p:nvPr/>
        </p:nvPicPr>
        <p:blipFill>
          <a:blip r:embed="rId9"/>
          <a:stretch>
            <a:fillRect/>
          </a:stretch>
        </p:blipFill>
        <p:spPr>
          <a:xfrm>
            <a:off x="4937760" y="3182112"/>
            <a:ext cx="365760" cy="365760"/>
          </a:xfrm>
          <a:prstGeom prst="rect">
            <a:avLst/>
          </a:prstGeom>
        </p:spPr>
      </p:pic>
      <p:sp>
        <p:nvSpPr>
          <p:cNvPr id="24" name="Text 15">
            <a:extLst>
              <a:ext uri="{FF2B5EF4-FFF2-40B4-BE49-F238E27FC236}">
                <a16:creationId xmlns:a16="http://schemas.microsoft.com/office/drawing/2014/main" id="{1857E230-8E03-856D-FEDE-28F7674F7B01}"/>
              </a:ext>
            </a:extLst>
          </p:cNvPr>
          <p:cNvSpPr/>
          <p:nvPr/>
        </p:nvSpPr>
        <p:spPr>
          <a:xfrm>
            <a:off x="5440680" y="3063240"/>
            <a:ext cx="2743200" cy="594360"/>
          </a:xfrm>
          <a:prstGeom prst="rect">
            <a:avLst/>
          </a:prstGeom>
          <a:noFill/>
          <a:ln/>
        </p:spPr>
        <p:txBody>
          <a:bodyPr wrap="square" lIns="0" tIns="0" rIns="0" bIns="0" rtlCol="0" anchor="ctr"/>
          <a:lstStyle/>
          <a:p>
            <a:pPr marL="0" indent="0">
              <a:buNone/>
            </a:pPr>
            <a:r>
              <a:rPr lang="en-US" sz="1400" b="1" dirty="0">
                <a:solidFill>
                  <a:srgbClr val="1B4332"/>
                </a:solidFill>
                <a:latin typeface="Calibri" pitchFamily="34" charset="0"/>
                <a:ea typeface="Calibri" pitchFamily="34" charset="-122"/>
                <a:cs typeface="Calibri" pitchFamily="34" charset="-120"/>
              </a:rPr>
              <a:t>Finance &amp; Administration</a:t>
            </a:r>
            <a:endParaRPr lang="en-US" sz="1400" dirty="0"/>
          </a:p>
        </p:txBody>
      </p:sp>
    </p:spTree>
    <p:extLst>
      <p:ext uri="{BB962C8B-B14F-4D97-AF65-F5344CB8AC3E}">
        <p14:creationId xmlns:p14="http://schemas.microsoft.com/office/powerpoint/2010/main" val="9493403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bg>
      <p:bgPr>
        <a:solidFill>
          <a:srgbClr val="1B4332"/>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31520" y="365760"/>
            <a:ext cx="457200" cy="457200"/>
          </a:xfrm>
          <a:prstGeom prst="rect">
            <a:avLst/>
          </a:prstGeom>
        </p:spPr>
      </p:pic>
      <p:sp>
        <p:nvSpPr>
          <p:cNvPr id="3" name="Text 0"/>
          <p:cNvSpPr/>
          <p:nvPr/>
        </p:nvSpPr>
        <p:spPr>
          <a:xfrm>
            <a:off x="1371600" y="320040"/>
            <a:ext cx="6400800" cy="548640"/>
          </a:xfrm>
          <a:prstGeom prst="rect">
            <a:avLst/>
          </a:prstGeom>
          <a:noFill/>
          <a:ln/>
        </p:spPr>
        <p:txBody>
          <a:bodyPr wrap="square" lIns="0" tIns="0" rIns="0" bIns="0" rtlCol="0" anchor="ctr"/>
          <a:lstStyle/>
          <a:p>
            <a:pPr marL="0" indent="0">
              <a:buNone/>
            </a:pPr>
            <a:r>
              <a:rPr lang="en-US" sz="3200" b="1" dirty="0">
                <a:solidFill>
                  <a:srgbClr val="FFFFFF"/>
                </a:solidFill>
                <a:latin typeface="Trebuchet MS" pitchFamily="34" charset="0"/>
                <a:ea typeface="Trebuchet MS" pitchFamily="34" charset="-122"/>
                <a:cs typeface="Trebuchet MS" pitchFamily="34" charset="-120"/>
              </a:rPr>
              <a:t>Website Modernisation</a:t>
            </a:r>
            <a:endParaRPr lang="en-US" sz="3200" dirty="0"/>
          </a:p>
        </p:txBody>
      </p:sp>
      <p:sp>
        <p:nvSpPr>
          <p:cNvPr id="4" name="Shape 1"/>
          <p:cNvSpPr/>
          <p:nvPr/>
        </p:nvSpPr>
        <p:spPr>
          <a:xfrm>
            <a:off x="5943600" y="1280160"/>
            <a:ext cx="2560320" cy="1645920"/>
          </a:xfrm>
          <a:prstGeom prst="rect">
            <a:avLst/>
          </a:prstGeom>
          <a:solidFill>
            <a:srgbClr val="2D6A4F"/>
          </a:solidFill>
          <a:ln/>
        </p:spPr>
        <p:txBody>
          <a:bodyPr/>
          <a:lstStyle/>
          <a:p>
            <a:endParaRPr lang="en-GB"/>
          </a:p>
        </p:txBody>
      </p:sp>
      <p:pic>
        <p:nvPicPr>
          <p:cNvPr id="5" name="Image 1" descr="preencoded.png"/>
          <p:cNvPicPr>
            <a:picLocks noChangeAspect="1"/>
          </p:cNvPicPr>
          <p:nvPr/>
        </p:nvPicPr>
        <p:blipFill>
          <a:blip r:embed="rId4"/>
          <a:stretch>
            <a:fillRect/>
          </a:stretch>
        </p:blipFill>
        <p:spPr>
          <a:xfrm>
            <a:off x="6812280" y="1417320"/>
            <a:ext cx="365760" cy="365760"/>
          </a:xfrm>
          <a:prstGeom prst="rect">
            <a:avLst/>
          </a:prstGeom>
        </p:spPr>
      </p:pic>
      <p:sp>
        <p:nvSpPr>
          <p:cNvPr id="6" name="Text 2"/>
          <p:cNvSpPr/>
          <p:nvPr/>
        </p:nvSpPr>
        <p:spPr>
          <a:xfrm>
            <a:off x="5943600" y="1828800"/>
            <a:ext cx="2560320" cy="320040"/>
          </a:xfrm>
          <a:prstGeom prst="rect">
            <a:avLst/>
          </a:prstGeom>
          <a:noFill/>
          <a:ln/>
        </p:spPr>
        <p:txBody>
          <a:bodyPr wrap="square" lIns="0" tIns="0" rIns="0" bIns="0" rtlCol="0" anchor="ctr"/>
          <a:lstStyle/>
          <a:p>
            <a:pPr marL="0" indent="0" algn="ctr">
              <a:buNone/>
            </a:pPr>
            <a:r>
              <a:rPr lang="en-US" sz="1100" b="1" dirty="0">
                <a:solidFill>
                  <a:srgbClr val="95D5B2"/>
                </a:solidFill>
                <a:latin typeface="Calibri" pitchFamily="34" charset="0"/>
                <a:ea typeface="Calibri" pitchFamily="34" charset="-122"/>
                <a:cs typeface="Calibri" pitchFamily="34" charset="-120"/>
              </a:rPr>
              <a:t>TARGET LAUNCH</a:t>
            </a:r>
            <a:endParaRPr lang="en-US" sz="1100" dirty="0"/>
          </a:p>
        </p:txBody>
      </p:sp>
      <p:sp>
        <p:nvSpPr>
          <p:cNvPr id="7" name="Text 3"/>
          <p:cNvSpPr/>
          <p:nvPr/>
        </p:nvSpPr>
        <p:spPr>
          <a:xfrm>
            <a:off x="5943600" y="2103120"/>
            <a:ext cx="2560320" cy="457200"/>
          </a:xfrm>
          <a:prstGeom prst="rect">
            <a:avLst/>
          </a:prstGeom>
          <a:noFill/>
          <a:ln/>
        </p:spPr>
        <p:txBody>
          <a:bodyPr wrap="square" lIns="0" tIns="0" rIns="0" bIns="0" rtlCol="0" anchor="ctr"/>
          <a:lstStyle/>
          <a:p>
            <a:pPr marL="0" indent="0" algn="ctr">
              <a:buNone/>
            </a:pPr>
            <a:r>
              <a:rPr lang="en-US" sz="2400" b="1" dirty="0">
                <a:solidFill>
                  <a:srgbClr val="FFFFFF"/>
                </a:solidFill>
                <a:latin typeface="Trebuchet MS" pitchFamily="34" charset="0"/>
                <a:ea typeface="Trebuchet MS" pitchFamily="34" charset="-122"/>
                <a:cs typeface="Trebuchet MS" pitchFamily="34" charset="-120"/>
              </a:rPr>
              <a:t>1 Oct 2026</a:t>
            </a:r>
            <a:endParaRPr lang="en-US" sz="2400" dirty="0"/>
          </a:p>
        </p:txBody>
      </p:sp>
      <p:sp>
        <p:nvSpPr>
          <p:cNvPr id="8" name="Text 4"/>
          <p:cNvSpPr/>
          <p:nvPr/>
        </p:nvSpPr>
        <p:spPr>
          <a:xfrm>
            <a:off x="731520" y="1280160"/>
            <a:ext cx="4846320" cy="2743200"/>
          </a:xfrm>
          <a:prstGeom prst="rect">
            <a:avLst/>
          </a:prstGeom>
          <a:noFill/>
          <a:ln/>
        </p:spPr>
        <p:txBody>
          <a:bodyPr wrap="square" rtlCol="0" anchor="ctr"/>
          <a:lstStyle/>
          <a:p>
            <a:pPr marL="342900" indent="-342900">
              <a:spcAft>
                <a:spcPts val="1000"/>
              </a:spcAft>
              <a:buSzPct val="100000"/>
              <a:buChar char="•"/>
            </a:pPr>
            <a:r>
              <a:rPr lang="en-US" sz="1500" dirty="0">
                <a:solidFill>
                  <a:srgbClr val="B7E4C7"/>
                </a:solidFill>
                <a:latin typeface="Calibri" pitchFamily="34" charset="0"/>
                <a:ea typeface="Calibri" pitchFamily="34" charset="-122"/>
                <a:cs typeface="Calibri" pitchFamily="34" charset="-120"/>
              </a:rPr>
              <a:t>A completely new website and member system is being built</a:t>
            </a:r>
            <a:endParaRPr lang="en-US" sz="1500" dirty="0"/>
          </a:p>
          <a:p>
            <a:pPr marL="342900" indent="-342900">
              <a:spcAft>
                <a:spcPts val="1000"/>
              </a:spcAft>
              <a:buSzPct val="100000"/>
              <a:buChar char="•"/>
            </a:pPr>
            <a:r>
              <a:rPr lang="en-US" sz="1500" dirty="0">
                <a:solidFill>
                  <a:srgbClr val="B7E4C7"/>
                </a:solidFill>
                <a:latin typeface="Calibri" pitchFamily="34" charset="0"/>
                <a:ea typeface="Calibri" pitchFamily="34" charset="-122"/>
                <a:cs typeface="Calibri" pitchFamily="34" charset="-120"/>
              </a:rPr>
              <a:t>Members will be able to update their own details online</a:t>
            </a:r>
            <a:endParaRPr lang="en-US" sz="1500" dirty="0"/>
          </a:p>
          <a:p>
            <a:pPr marL="342900" indent="-342900">
              <a:spcAft>
                <a:spcPts val="1000"/>
              </a:spcAft>
              <a:buSzPct val="100000"/>
              <a:buChar char="•"/>
            </a:pPr>
            <a:r>
              <a:rPr lang="en-US" sz="1500" dirty="0">
                <a:solidFill>
                  <a:srgbClr val="B7E4C7"/>
                </a:solidFill>
                <a:latin typeface="Calibri" pitchFamily="34" charset="0"/>
                <a:ea typeface="Calibri" pitchFamily="34" charset="-122"/>
                <a:cs typeface="Calibri" pitchFamily="34" charset="-120"/>
              </a:rPr>
              <a:t>Trainers and assessors will have tailored access levels</a:t>
            </a:r>
            <a:endParaRPr lang="en-US" sz="1500" dirty="0"/>
          </a:p>
          <a:p>
            <a:pPr marL="342900" indent="-342900">
              <a:spcAft>
                <a:spcPts val="1000"/>
              </a:spcAft>
              <a:buSzPct val="100000"/>
              <a:buChar char="•"/>
            </a:pPr>
            <a:r>
              <a:rPr lang="en-US" sz="1500" dirty="0">
                <a:solidFill>
                  <a:srgbClr val="B7E4C7"/>
                </a:solidFill>
                <a:latin typeface="Calibri" pitchFamily="34" charset="0"/>
                <a:ea typeface="Calibri" pitchFamily="34" charset="-122"/>
                <a:cs typeface="Calibri" pitchFamily="34" charset="-120"/>
              </a:rPr>
              <a:t>Designed to significantly reduce admin burden</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bg>
      <p:bgPr>
        <a:solidFill>
          <a:srgbClr val="F0F7F4"/>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31520" y="365760"/>
            <a:ext cx="457200" cy="457200"/>
          </a:xfrm>
          <a:prstGeom prst="rect">
            <a:avLst/>
          </a:prstGeom>
        </p:spPr>
      </p:pic>
      <p:sp>
        <p:nvSpPr>
          <p:cNvPr id="3" name="Text 0"/>
          <p:cNvSpPr/>
          <p:nvPr/>
        </p:nvSpPr>
        <p:spPr>
          <a:xfrm>
            <a:off x="1371600" y="320040"/>
            <a:ext cx="6400800" cy="548640"/>
          </a:xfrm>
          <a:prstGeom prst="rect">
            <a:avLst/>
          </a:prstGeom>
          <a:noFill/>
          <a:ln/>
        </p:spPr>
        <p:txBody>
          <a:bodyPr wrap="square" lIns="0" tIns="0" rIns="0" bIns="0" rtlCol="0" anchor="ctr"/>
          <a:lstStyle/>
          <a:p>
            <a:pPr marL="0" indent="0">
              <a:buNone/>
            </a:pPr>
            <a:r>
              <a:rPr lang="en-US" sz="3200" b="1" dirty="0">
                <a:solidFill>
                  <a:srgbClr val="1B4332"/>
                </a:solidFill>
                <a:latin typeface="Trebuchet MS" pitchFamily="34" charset="0"/>
                <a:ea typeface="Trebuchet MS" pitchFamily="34" charset="-122"/>
                <a:cs typeface="Trebuchet MS" pitchFamily="34" charset="-120"/>
              </a:rPr>
              <a:t>Membership Records</a:t>
            </a:r>
            <a:endParaRPr lang="en-US" sz="3200" dirty="0"/>
          </a:p>
        </p:txBody>
      </p:sp>
      <p:sp>
        <p:nvSpPr>
          <p:cNvPr id="4" name="Shape 1"/>
          <p:cNvSpPr/>
          <p:nvPr/>
        </p:nvSpPr>
        <p:spPr>
          <a:xfrm>
            <a:off x="731520" y="1188720"/>
            <a:ext cx="3657600" cy="2560320"/>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GB"/>
          </a:p>
        </p:txBody>
      </p:sp>
      <p:sp>
        <p:nvSpPr>
          <p:cNvPr id="5" name="Text 2"/>
          <p:cNvSpPr/>
          <p:nvPr/>
        </p:nvSpPr>
        <p:spPr>
          <a:xfrm>
            <a:off x="1005840" y="1371600"/>
            <a:ext cx="3108960" cy="365760"/>
          </a:xfrm>
          <a:prstGeom prst="rect">
            <a:avLst/>
          </a:prstGeom>
          <a:noFill/>
          <a:ln/>
        </p:spPr>
        <p:txBody>
          <a:bodyPr wrap="square" lIns="0" tIns="0" rIns="0" bIns="0" rtlCol="0" anchor="ctr"/>
          <a:lstStyle/>
          <a:p>
            <a:pPr marL="0" indent="0">
              <a:buNone/>
            </a:pPr>
            <a:r>
              <a:rPr lang="en-US" sz="1600" b="1" dirty="0">
                <a:solidFill>
                  <a:srgbClr val="1B4332"/>
                </a:solidFill>
                <a:latin typeface="Trebuchet MS" pitchFamily="34" charset="0"/>
                <a:ea typeface="Trebuchet MS" pitchFamily="34" charset="-122"/>
                <a:cs typeface="Trebuchet MS" pitchFamily="34" charset="-120"/>
              </a:rPr>
              <a:t>Current Situation</a:t>
            </a:r>
            <a:endParaRPr lang="en-US" sz="1600" dirty="0"/>
          </a:p>
        </p:txBody>
      </p:sp>
      <p:sp>
        <p:nvSpPr>
          <p:cNvPr id="6" name="Text 3"/>
          <p:cNvSpPr/>
          <p:nvPr/>
        </p:nvSpPr>
        <p:spPr>
          <a:xfrm>
            <a:off x="1005840" y="1828800"/>
            <a:ext cx="3108960" cy="1828800"/>
          </a:xfrm>
          <a:prstGeom prst="rect">
            <a:avLst/>
          </a:prstGeom>
          <a:noFill/>
          <a:ln/>
        </p:spPr>
        <p:txBody>
          <a:bodyPr wrap="square" rtlCol="0" anchor="ctr"/>
          <a:lstStyle/>
          <a:p>
            <a:pPr marL="342900" indent="-342900">
              <a:spcAft>
                <a:spcPts val="800"/>
              </a:spcAft>
              <a:buSzPct val="100000"/>
              <a:buChar char="•"/>
            </a:pPr>
            <a:r>
              <a:rPr lang="en-US" sz="1400" dirty="0">
                <a:solidFill>
                  <a:srgbClr val="1B4332"/>
                </a:solidFill>
                <a:latin typeface="Calibri" pitchFamily="34" charset="0"/>
                <a:ea typeface="Calibri" pitchFamily="34" charset="-122"/>
                <a:cs typeface="Calibri" pitchFamily="34" charset="-120"/>
              </a:rPr>
              <a:t>The current Email database is no longer reliable.</a:t>
            </a:r>
            <a:endParaRPr lang="en-US" sz="1400" dirty="0"/>
          </a:p>
          <a:p>
            <a:pPr marL="342900" indent="-342900">
              <a:spcAft>
                <a:spcPts val="800"/>
              </a:spcAft>
              <a:buSzPct val="100000"/>
              <a:buChar char="•"/>
            </a:pPr>
            <a:r>
              <a:rPr lang="en-US" sz="1400" dirty="0">
                <a:solidFill>
                  <a:srgbClr val="1B4332"/>
                </a:solidFill>
                <a:latin typeface="Calibri" pitchFamily="34" charset="0"/>
                <a:ea typeface="Calibri" pitchFamily="34" charset="-122"/>
                <a:cs typeface="Calibri" pitchFamily="34" charset="-120"/>
              </a:rPr>
              <a:t>A new email-based contact list will be created when the website goes live</a:t>
            </a:r>
            <a:endParaRPr lang="en-US" sz="1400" dirty="0"/>
          </a:p>
          <a:p>
            <a:pPr marL="342900" indent="-342900">
              <a:spcAft>
                <a:spcPts val="800"/>
              </a:spcAft>
              <a:buSzPct val="100000"/>
              <a:buChar char="•"/>
            </a:pPr>
            <a:r>
              <a:rPr lang="en-US" sz="1400" dirty="0"/>
              <a:t>Until then information will be posted on the current Website</a:t>
            </a:r>
          </a:p>
        </p:txBody>
      </p:sp>
      <p:sp>
        <p:nvSpPr>
          <p:cNvPr id="7" name="Shape 4"/>
          <p:cNvSpPr/>
          <p:nvPr/>
        </p:nvSpPr>
        <p:spPr>
          <a:xfrm>
            <a:off x="4754880" y="1188720"/>
            <a:ext cx="3657600" cy="2560320"/>
          </a:xfrm>
          <a:prstGeom prst="rect">
            <a:avLst/>
          </a:prstGeom>
          <a:solidFill>
            <a:srgbClr val="1B4332"/>
          </a:solidFill>
          <a:ln/>
        </p:spPr>
        <p:txBody>
          <a:bodyPr/>
          <a:lstStyle/>
          <a:p>
            <a:endParaRPr lang="en-GB"/>
          </a:p>
        </p:txBody>
      </p:sp>
      <p:sp>
        <p:nvSpPr>
          <p:cNvPr id="8" name="Text 5"/>
          <p:cNvSpPr/>
          <p:nvPr/>
        </p:nvSpPr>
        <p:spPr>
          <a:xfrm>
            <a:off x="5029200" y="1371600"/>
            <a:ext cx="3108960" cy="365760"/>
          </a:xfrm>
          <a:prstGeom prst="rect">
            <a:avLst/>
          </a:prstGeom>
          <a:noFill/>
          <a:ln/>
        </p:spPr>
        <p:txBody>
          <a:bodyPr wrap="square" lIns="0" tIns="0" rIns="0" bIns="0" rtlCol="0" anchor="ctr"/>
          <a:lstStyle/>
          <a:p>
            <a:pPr marL="0" indent="0">
              <a:buNone/>
            </a:pPr>
            <a:r>
              <a:rPr lang="en-US" sz="1600" b="1" dirty="0">
                <a:solidFill>
                  <a:srgbClr val="95D5B2"/>
                </a:solidFill>
                <a:latin typeface="Trebuchet MS" pitchFamily="34" charset="0"/>
                <a:ea typeface="Trebuchet MS" pitchFamily="34" charset="-122"/>
                <a:cs typeface="Trebuchet MS" pitchFamily="34" charset="-120"/>
              </a:rPr>
              <a:t>Action Needed</a:t>
            </a:r>
            <a:endParaRPr lang="en-US" sz="1600" dirty="0"/>
          </a:p>
        </p:txBody>
      </p:sp>
      <p:sp>
        <p:nvSpPr>
          <p:cNvPr id="9" name="Text 6"/>
          <p:cNvSpPr/>
          <p:nvPr/>
        </p:nvSpPr>
        <p:spPr>
          <a:xfrm>
            <a:off x="5029200" y="1828800"/>
            <a:ext cx="3108960" cy="1828800"/>
          </a:xfrm>
          <a:prstGeom prst="rect">
            <a:avLst/>
          </a:prstGeom>
          <a:noFill/>
          <a:ln/>
        </p:spPr>
        <p:txBody>
          <a:bodyPr wrap="square" rtlCol="0" anchor="ctr"/>
          <a:lstStyle/>
          <a:p>
            <a:pPr marL="0" indent="0">
              <a:buNone/>
            </a:pPr>
            <a:r>
              <a:rPr lang="en-US" sz="1400" dirty="0">
                <a:solidFill>
                  <a:srgbClr val="FFFFFF"/>
                </a:solidFill>
                <a:latin typeface="Calibri" pitchFamily="34" charset="0"/>
                <a:ea typeface="Calibri" pitchFamily="34" charset="-122"/>
                <a:cs typeface="Calibri" pitchFamily="34" charset="-120"/>
              </a:rPr>
              <a:t>If you know a member who hasn't received recent Emails please ask them to check their membership is current.</a:t>
            </a:r>
            <a:endParaRPr lang="en-US" sz="1400" dirty="0"/>
          </a:p>
          <a:p>
            <a:pPr marL="0" indent="0">
              <a:buNone/>
            </a:pPr>
            <a:endParaRPr lang="en-US" sz="1400" dirty="0"/>
          </a:p>
          <a:p>
            <a:pPr marL="0" indent="0">
              <a:buNone/>
            </a:pPr>
            <a:r>
              <a:rPr lang="en-US" sz="1400" b="1" dirty="0">
                <a:solidFill>
                  <a:srgbClr val="FFFFFF"/>
                </a:solidFill>
                <a:latin typeface="Calibri" pitchFamily="34" charset="0"/>
                <a:ea typeface="Calibri" pitchFamily="34" charset="-122"/>
                <a:cs typeface="Calibri" pitchFamily="34" charset="-120"/>
              </a:rPr>
              <a:t>If in doubt, contact Carol Watt Sullivan.</a:t>
            </a:r>
            <a:endParaRPr lang="en-US" sz="1400" dirty="0"/>
          </a:p>
        </p:txBody>
      </p:sp>
      <p:sp>
        <p:nvSpPr>
          <p:cNvPr id="10" name="Shape 7"/>
          <p:cNvSpPr/>
          <p:nvPr/>
        </p:nvSpPr>
        <p:spPr>
          <a:xfrm>
            <a:off x="0" y="4572000"/>
            <a:ext cx="9144000" cy="571500"/>
          </a:xfrm>
          <a:prstGeom prst="rect">
            <a:avLst/>
          </a:prstGeom>
          <a:solidFill>
            <a:srgbClr val="1B4332"/>
          </a:solidFill>
          <a:ln/>
        </p:spPr>
        <p:txBody>
          <a:bodyPr/>
          <a:lstStyle/>
          <a:p>
            <a:endParaRPr lang="en-GB"/>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bg>
      <p:bgPr>
        <a:solidFill>
          <a:srgbClr val="1B4332"/>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31520" y="365760"/>
            <a:ext cx="457200" cy="457200"/>
          </a:xfrm>
          <a:prstGeom prst="rect">
            <a:avLst/>
          </a:prstGeom>
        </p:spPr>
      </p:pic>
      <p:sp>
        <p:nvSpPr>
          <p:cNvPr id="3" name="Text 0"/>
          <p:cNvSpPr/>
          <p:nvPr/>
        </p:nvSpPr>
        <p:spPr>
          <a:xfrm>
            <a:off x="1371600" y="320040"/>
            <a:ext cx="6400800" cy="548640"/>
          </a:xfrm>
          <a:prstGeom prst="rect">
            <a:avLst/>
          </a:prstGeom>
          <a:noFill/>
          <a:ln/>
        </p:spPr>
        <p:txBody>
          <a:bodyPr wrap="square" lIns="0" tIns="0" rIns="0" bIns="0" rtlCol="0" anchor="ctr"/>
          <a:lstStyle/>
          <a:p>
            <a:pPr marL="0" indent="0">
              <a:buNone/>
            </a:pPr>
            <a:r>
              <a:rPr lang="en-US" sz="3200" b="1" dirty="0">
                <a:solidFill>
                  <a:srgbClr val="FFFFFF"/>
                </a:solidFill>
                <a:latin typeface="Trebuchet MS" pitchFamily="34" charset="0"/>
                <a:ea typeface="Trebuchet MS" pitchFamily="34" charset="-122"/>
                <a:cs typeface="Trebuchet MS" pitchFamily="34" charset="-120"/>
              </a:rPr>
              <a:t>New Coaching Manuals</a:t>
            </a:r>
            <a:endParaRPr lang="en-US" sz="3200" dirty="0"/>
          </a:p>
        </p:txBody>
      </p:sp>
      <p:sp>
        <p:nvSpPr>
          <p:cNvPr id="4" name="Text 1"/>
          <p:cNvSpPr/>
          <p:nvPr/>
        </p:nvSpPr>
        <p:spPr>
          <a:xfrm>
            <a:off x="731520" y="1051560"/>
            <a:ext cx="7680960" cy="365760"/>
          </a:xfrm>
          <a:prstGeom prst="rect">
            <a:avLst/>
          </a:prstGeom>
          <a:noFill/>
          <a:ln/>
        </p:spPr>
        <p:txBody>
          <a:bodyPr wrap="square" lIns="0" tIns="0" rIns="0" bIns="0" rtlCol="0" anchor="ctr"/>
          <a:lstStyle/>
          <a:p>
            <a:pPr marL="0" indent="0">
              <a:buNone/>
            </a:pPr>
            <a:r>
              <a:rPr lang="en-US" sz="1500" i="1" dirty="0">
                <a:solidFill>
                  <a:srgbClr val="95D5B2"/>
                </a:solidFill>
                <a:latin typeface="Calibri" pitchFamily="34" charset="0"/>
                <a:ea typeface="Calibri" pitchFamily="34" charset="-122"/>
                <a:cs typeface="Calibri" pitchFamily="34" charset="-120"/>
              </a:rPr>
              <a:t>All will be completed for the October launch.</a:t>
            </a:r>
            <a:endParaRPr lang="en-US" sz="1500" dirty="0"/>
          </a:p>
        </p:txBody>
      </p:sp>
      <p:sp>
        <p:nvSpPr>
          <p:cNvPr id="5" name="Shape 2"/>
          <p:cNvSpPr/>
          <p:nvPr/>
        </p:nvSpPr>
        <p:spPr>
          <a:xfrm>
            <a:off x="731520" y="1645920"/>
            <a:ext cx="2468880" cy="2011680"/>
          </a:xfrm>
          <a:prstGeom prst="rect">
            <a:avLst/>
          </a:prstGeom>
          <a:solidFill>
            <a:srgbClr val="2D6A4F"/>
          </a:solidFill>
          <a:ln/>
        </p:spPr>
        <p:txBody>
          <a:bodyPr/>
          <a:lstStyle/>
          <a:p>
            <a:endParaRPr lang="en-GB"/>
          </a:p>
        </p:txBody>
      </p:sp>
      <p:sp>
        <p:nvSpPr>
          <p:cNvPr id="6" name="Text 3"/>
          <p:cNvSpPr/>
          <p:nvPr/>
        </p:nvSpPr>
        <p:spPr>
          <a:xfrm>
            <a:off x="960120" y="1783080"/>
            <a:ext cx="2011680" cy="411480"/>
          </a:xfrm>
          <a:prstGeom prst="rect">
            <a:avLst/>
          </a:prstGeom>
          <a:noFill/>
          <a:ln/>
        </p:spPr>
        <p:txBody>
          <a:bodyPr wrap="square" lIns="0" tIns="0" rIns="0" bIns="0" rtlCol="0" anchor="ctr"/>
          <a:lstStyle/>
          <a:p>
            <a:pPr marL="0" indent="0">
              <a:buNone/>
            </a:pPr>
            <a:r>
              <a:rPr lang="en-US" sz="2000" b="1" dirty="0">
                <a:solidFill>
                  <a:srgbClr val="B7E4C7"/>
                </a:solidFill>
                <a:latin typeface="Trebuchet MS" pitchFamily="34" charset="0"/>
                <a:ea typeface="Trebuchet MS" pitchFamily="34" charset="-122"/>
                <a:cs typeface="Trebuchet MS" pitchFamily="34" charset="-120"/>
              </a:rPr>
              <a:t>Level 1</a:t>
            </a:r>
            <a:endParaRPr lang="en-US" sz="2000" dirty="0"/>
          </a:p>
        </p:txBody>
      </p:sp>
      <p:sp>
        <p:nvSpPr>
          <p:cNvPr id="7" name="Text 4"/>
          <p:cNvSpPr/>
          <p:nvPr/>
        </p:nvSpPr>
        <p:spPr>
          <a:xfrm>
            <a:off x="960120" y="2286000"/>
            <a:ext cx="2011680" cy="1188720"/>
          </a:xfrm>
          <a:prstGeom prst="rect">
            <a:avLst/>
          </a:prstGeom>
          <a:noFill/>
          <a:ln/>
        </p:spPr>
        <p:txBody>
          <a:bodyPr wrap="square" lIns="0" tIns="0" rIns="0" bIns="0" rtlCol="0" anchor="ctr"/>
          <a:lstStyle/>
          <a:p>
            <a:pPr marL="0" indent="0">
              <a:buNone/>
            </a:pPr>
            <a:r>
              <a:rPr lang="en-US" sz="1300" dirty="0">
                <a:solidFill>
                  <a:srgbClr val="FFFFFF"/>
                </a:solidFill>
                <a:latin typeface="Calibri" pitchFamily="34" charset="0"/>
                <a:ea typeface="Calibri" pitchFamily="34" charset="-122"/>
                <a:cs typeface="Calibri" pitchFamily="34" charset="-120"/>
              </a:rPr>
              <a:t>Delivery , line &amp; length, safeguarding, and core coaching skills</a:t>
            </a:r>
            <a:endParaRPr lang="en-US" sz="1300" dirty="0"/>
          </a:p>
        </p:txBody>
      </p:sp>
      <p:sp>
        <p:nvSpPr>
          <p:cNvPr id="8" name="Shape 5"/>
          <p:cNvSpPr/>
          <p:nvPr/>
        </p:nvSpPr>
        <p:spPr>
          <a:xfrm>
            <a:off x="3429000" y="1645920"/>
            <a:ext cx="2468880" cy="2011680"/>
          </a:xfrm>
          <a:prstGeom prst="rect">
            <a:avLst/>
          </a:prstGeom>
          <a:solidFill>
            <a:srgbClr val="2D6A4F"/>
          </a:solidFill>
          <a:ln/>
        </p:spPr>
        <p:txBody>
          <a:bodyPr/>
          <a:lstStyle/>
          <a:p>
            <a:endParaRPr lang="en-GB"/>
          </a:p>
        </p:txBody>
      </p:sp>
      <p:sp>
        <p:nvSpPr>
          <p:cNvPr id="9" name="Text 6"/>
          <p:cNvSpPr/>
          <p:nvPr/>
        </p:nvSpPr>
        <p:spPr>
          <a:xfrm>
            <a:off x="3657600" y="1783080"/>
            <a:ext cx="2011680" cy="411480"/>
          </a:xfrm>
          <a:prstGeom prst="rect">
            <a:avLst/>
          </a:prstGeom>
          <a:noFill/>
          <a:ln/>
        </p:spPr>
        <p:txBody>
          <a:bodyPr wrap="square" lIns="0" tIns="0" rIns="0" bIns="0" rtlCol="0" anchor="ctr"/>
          <a:lstStyle/>
          <a:p>
            <a:pPr marL="0" indent="0">
              <a:buNone/>
            </a:pPr>
            <a:r>
              <a:rPr lang="en-US" sz="2000" b="1" dirty="0">
                <a:solidFill>
                  <a:srgbClr val="B7E4C7"/>
                </a:solidFill>
                <a:latin typeface="Trebuchet MS" pitchFamily="34" charset="0"/>
                <a:ea typeface="Trebuchet MS" pitchFamily="34" charset="-122"/>
                <a:cs typeface="Trebuchet MS" pitchFamily="34" charset="-120"/>
              </a:rPr>
              <a:t>Level 2</a:t>
            </a:r>
            <a:endParaRPr lang="en-US" sz="2000" dirty="0"/>
          </a:p>
        </p:txBody>
      </p:sp>
      <p:sp>
        <p:nvSpPr>
          <p:cNvPr id="10" name="Text 7"/>
          <p:cNvSpPr/>
          <p:nvPr/>
        </p:nvSpPr>
        <p:spPr>
          <a:xfrm>
            <a:off x="3657600" y="2286000"/>
            <a:ext cx="2011680" cy="1188720"/>
          </a:xfrm>
          <a:prstGeom prst="rect">
            <a:avLst/>
          </a:prstGeom>
          <a:noFill/>
          <a:ln/>
        </p:spPr>
        <p:txBody>
          <a:bodyPr wrap="square" lIns="0" tIns="0" rIns="0" bIns="0" rtlCol="0" anchor="ctr"/>
          <a:lstStyle/>
          <a:p>
            <a:pPr marL="0" indent="0">
              <a:buNone/>
            </a:pPr>
            <a:r>
              <a:rPr lang="en-US" sz="1300" dirty="0">
                <a:solidFill>
                  <a:srgbClr val="FFFFFF"/>
                </a:solidFill>
                <a:latin typeface="Calibri" pitchFamily="34" charset="0"/>
                <a:ea typeface="Calibri" pitchFamily="34" charset="-122"/>
                <a:cs typeface="Calibri" pitchFamily="34" charset="-120"/>
              </a:rPr>
              <a:t>Delivery Analysis   with and without  video, Reading the Head and  Team Play .</a:t>
            </a:r>
            <a:endParaRPr lang="en-US" sz="1300" dirty="0"/>
          </a:p>
        </p:txBody>
      </p:sp>
      <p:sp>
        <p:nvSpPr>
          <p:cNvPr id="11" name="Shape 8"/>
          <p:cNvSpPr/>
          <p:nvPr/>
        </p:nvSpPr>
        <p:spPr>
          <a:xfrm>
            <a:off x="6126480" y="1645920"/>
            <a:ext cx="2468880" cy="2011680"/>
          </a:xfrm>
          <a:prstGeom prst="rect">
            <a:avLst/>
          </a:prstGeom>
          <a:solidFill>
            <a:srgbClr val="2D6A4F"/>
          </a:solidFill>
          <a:ln/>
        </p:spPr>
        <p:txBody>
          <a:bodyPr/>
          <a:lstStyle/>
          <a:p>
            <a:endParaRPr lang="en-GB"/>
          </a:p>
        </p:txBody>
      </p:sp>
      <p:sp>
        <p:nvSpPr>
          <p:cNvPr id="12" name="Text 9"/>
          <p:cNvSpPr/>
          <p:nvPr/>
        </p:nvSpPr>
        <p:spPr>
          <a:xfrm>
            <a:off x="6355080" y="1783080"/>
            <a:ext cx="2011680" cy="411480"/>
          </a:xfrm>
          <a:prstGeom prst="rect">
            <a:avLst/>
          </a:prstGeom>
          <a:noFill/>
          <a:ln/>
        </p:spPr>
        <p:txBody>
          <a:bodyPr wrap="square" lIns="0" tIns="0" rIns="0" bIns="0" rtlCol="0" anchor="ctr"/>
          <a:lstStyle/>
          <a:p>
            <a:pPr marL="0" indent="0">
              <a:buNone/>
            </a:pPr>
            <a:r>
              <a:rPr lang="en-US" sz="2000" b="1" dirty="0">
                <a:solidFill>
                  <a:srgbClr val="B7E4C7"/>
                </a:solidFill>
                <a:latin typeface="Trebuchet MS" pitchFamily="34" charset="0"/>
                <a:ea typeface="Trebuchet MS" pitchFamily="34" charset="-122"/>
                <a:cs typeface="Trebuchet MS" pitchFamily="34" charset="-120"/>
              </a:rPr>
              <a:t>Level 3</a:t>
            </a:r>
            <a:endParaRPr lang="en-US" sz="2000" dirty="0"/>
          </a:p>
        </p:txBody>
      </p:sp>
      <p:sp>
        <p:nvSpPr>
          <p:cNvPr id="13" name="Text 10"/>
          <p:cNvSpPr/>
          <p:nvPr/>
        </p:nvSpPr>
        <p:spPr>
          <a:xfrm>
            <a:off x="6355079" y="2286000"/>
            <a:ext cx="2142149" cy="1188720"/>
          </a:xfrm>
          <a:prstGeom prst="rect">
            <a:avLst/>
          </a:prstGeom>
          <a:noFill/>
          <a:ln/>
        </p:spPr>
        <p:txBody>
          <a:bodyPr wrap="square" lIns="0" tIns="0" rIns="0" bIns="0" rtlCol="0" anchor="ctr"/>
          <a:lstStyle/>
          <a:p>
            <a:pPr marL="0" indent="0">
              <a:buNone/>
            </a:pPr>
            <a:r>
              <a:rPr lang="en-US" sz="1300" dirty="0">
                <a:solidFill>
                  <a:srgbClr val="FFFFFF"/>
                </a:solidFill>
                <a:latin typeface="Calibri" pitchFamily="34" charset="0"/>
                <a:ea typeface="Calibri" pitchFamily="34" charset="-122"/>
                <a:cs typeface="Calibri" pitchFamily="34" charset="-120"/>
              </a:rPr>
              <a:t>Advanced  Delivery Analysis and advanced Reading the Head for  Elite Bowlers. Mentoring, Assessors and Representing EBCS </a:t>
            </a:r>
            <a:endParaRPr lang="en-US" sz="1300" dirty="0"/>
          </a:p>
        </p:txBody>
      </p:sp>
      <p:sp>
        <p:nvSpPr>
          <p:cNvPr id="15" name="Shape 12"/>
          <p:cNvSpPr/>
          <p:nvPr/>
        </p:nvSpPr>
        <p:spPr>
          <a:xfrm>
            <a:off x="0" y="4572000"/>
            <a:ext cx="9144000" cy="571500"/>
          </a:xfrm>
          <a:prstGeom prst="rect">
            <a:avLst/>
          </a:prstGeom>
          <a:solidFill>
            <a:srgbClr val="2D6A4F"/>
          </a:solidFill>
          <a:ln/>
        </p:spPr>
        <p:txBody>
          <a:bodyPr/>
          <a:lstStyle/>
          <a:p>
            <a:endParaRPr lang="en-GB"/>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B4332"/>
        </a:solidFill>
        <a:effectLst/>
      </p:bgPr>
    </p:bg>
    <p:spTree>
      <p:nvGrpSpPr>
        <p:cNvPr id="1" name="">
          <a:extLst>
            <a:ext uri="{FF2B5EF4-FFF2-40B4-BE49-F238E27FC236}">
              <a16:creationId xmlns:a16="http://schemas.microsoft.com/office/drawing/2014/main" id="{6EDEA64F-4D7C-408B-D6EB-AE66F3912C05}"/>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236641D4-00A1-57DA-716A-CD9DD86D6F4E}"/>
              </a:ext>
            </a:extLst>
          </p:cNvPr>
          <p:cNvPicPr>
            <a:picLocks noChangeAspect="1"/>
          </p:cNvPicPr>
          <p:nvPr/>
        </p:nvPicPr>
        <p:blipFill>
          <a:blip r:embed="rId3"/>
          <a:stretch>
            <a:fillRect/>
          </a:stretch>
        </p:blipFill>
        <p:spPr>
          <a:xfrm>
            <a:off x="731520" y="365760"/>
            <a:ext cx="457200" cy="457200"/>
          </a:xfrm>
          <a:prstGeom prst="rect">
            <a:avLst/>
          </a:prstGeom>
        </p:spPr>
      </p:pic>
      <p:sp>
        <p:nvSpPr>
          <p:cNvPr id="3" name="Text 0">
            <a:extLst>
              <a:ext uri="{FF2B5EF4-FFF2-40B4-BE49-F238E27FC236}">
                <a16:creationId xmlns:a16="http://schemas.microsoft.com/office/drawing/2014/main" id="{AC02631B-A929-F494-3736-2F37FE860BF1}"/>
              </a:ext>
            </a:extLst>
          </p:cNvPr>
          <p:cNvSpPr/>
          <p:nvPr/>
        </p:nvSpPr>
        <p:spPr>
          <a:xfrm>
            <a:off x="1371600" y="320040"/>
            <a:ext cx="6400800" cy="548640"/>
          </a:xfrm>
          <a:prstGeom prst="rect">
            <a:avLst/>
          </a:prstGeom>
          <a:noFill/>
          <a:ln/>
        </p:spPr>
        <p:txBody>
          <a:bodyPr wrap="square" lIns="0" tIns="0" rIns="0" bIns="0" rtlCol="0" anchor="ctr"/>
          <a:lstStyle/>
          <a:p>
            <a:pPr marL="0" indent="0">
              <a:buNone/>
            </a:pPr>
            <a:r>
              <a:rPr lang="en-US" sz="3200" b="1" dirty="0">
                <a:solidFill>
                  <a:srgbClr val="FFFFFF"/>
                </a:solidFill>
                <a:latin typeface="Trebuchet MS" pitchFamily="34" charset="0"/>
                <a:ea typeface="Trebuchet MS" pitchFamily="34" charset="-122"/>
                <a:cs typeface="Trebuchet MS" pitchFamily="34" charset="-120"/>
              </a:rPr>
              <a:t>Additional  Manuals</a:t>
            </a:r>
            <a:endParaRPr lang="en-US" sz="3200" dirty="0"/>
          </a:p>
        </p:txBody>
      </p:sp>
      <p:sp>
        <p:nvSpPr>
          <p:cNvPr id="4" name="Text 1">
            <a:extLst>
              <a:ext uri="{FF2B5EF4-FFF2-40B4-BE49-F238E27FC236}">
                <a16:creationId xmlns:a16="http://schemas.microsoft.com/office/drawing/2014/main" id="{7AC6517D-9C63-4602-6533-5820606A4F5A}"/>
              </a:ext>
            </a:extLst>
          </p:cNvPr>
          <p:cNvSpPr/>
          <p:nvPr/>
        </p:nvSpPr>
        <p:spPr>
          <a:xfrm>
            <a:off x="731520" y="1051560"/>
            <a:ext cx="7680960" cy="365760"/>
          </a:xfrm>
          <a:prstGeom prst="rect">
            <a:avLst/>
          </a:prstGeom>
          <a:noFill/>
          <a:ln/>
        </p:spPr>
        <p:txBody>
          <a:bodyPr wrap="square" lIns="0" tIns="0" rIns="0" bIns="0" rtlCol="0" anchor="ctr"/>
          <a:lstStyle/>
          <a:p>
            <a:pPr marL="0" indent="0">
              <a:buNone/>
            </a:pPr>
            <a:r>
              <a:rPr lang="en-US" sz="1500" i="1" dirty="0">
                <a:solidFill>
                  <a:srgbClr val="95D5B2"/>
                </a:solidFill>
                <a:latin typeface="Calibri" pitchFamily="34" charset="0"/>
                <a:ea typeface="Calibri" pitchFamily="34" charset="-122"/>
                <a:cs typeface="Calibri" pitchFamily="34" charset="-120"/>
              </a:rPr>
              <a:t>All will be completed for the October launch.</a:t>
            </a:r>
            <a:endParaRPr lang="en-US" sz="1500" dirty="0"/>
          </a:p>
        </p:txBody>
      </p:sp>
      <p:sp>
        <p:nvSpPr>
          <p:cNvPr id="5" name="Shape 2">
            <a:extLst>
              <a:ext uri="{FF2B5EF4-FFF2-40B4-BE49-F238E27FC236}">
                <a16:creationId xmlns:a16="http://schemas.microsoft.com/office/drawing/2014/main" id="{650A52A6-B4F1-5E37-E8A9-7407176531E3}"/>
              </a:ext>
            </a:extLst>
          </p:cNvPr>
          <p:cNvSpPr/>
          <p:nvPr/>
        </p:nvSpPr>
        <p:spPr>
          <a:xfrm>
            <a:off x="731520" y="1645920"/>
            <a:ext cx="2468880" cy="2011680"/>
          </a:xfrm>
          <a:prstGeom prst="rect">
            <a:avLst/>
          </a:prstGeom>
          <a:solidFill>
            <a:srgbClr val="2D6A4F"/>
          </a:solidFill>
          <a:ln/>
        </p:spPr>
        <p:txBody>
          <a:bodyPr/>
          <a:lstStyle/>
          <a:p>
            <a:endParaRPr lang="en-GB"/>
          </a:p>
        </p:txBody>
      </p:sp>
      <p:sp>
        <p:nvSpPr>
          <p:cNvPr id="6" name="Text 3">
            <a:extLst>
              <a:ext uri="{FF2B5EF4-FFF2-40B4-BE49-F238E27FC236}">
                <a16:creationId xmlns:a16="http://schemas.microsoft.com/office/drawing/2014/main" id="{1D734893-9719-4621-A71E-07B01316FDD7}"/>
              </a:ext>
            </a:extLst>
          </p:cNvPr>
          <p:cNvSpPr/>
          <p:nvPr/>
        </p:nvSpPr>
        <p:spPr>
          <a:xfrm>
            <a:off x="960120" y="1783080"/>
            <a:ext cx="2011680" cy="411480"/>
          </a:xfrm>
          <a:prstGeom prst="rect">
            <a:avLst/>
          </a:prstGeom>
          <a:noFill/>
          <a:ln/>
        </p:spPr>
        <p:txBody>
          <a:bodyPr wrap="square" lIns="0" tIns="0" rIns="0" bIns="0" rtlCol="0" anchor="ctr"/>
          <a:lstStyle/>
          <a:p>
            <a:pPr marL="0" indent="0">
              <a:buNone/>
            </a:pPr>
            <a:r>
              <a:rPr lang="en-US" sz="2000" b="1" dirty="0">
                <a:solidFill>
                  <a:srgbClr val="B7E4C7"/>
                </a:solidFill>
                <a:latin typeface="Trebuchet MS" pitchFamily="34" charset="0"/>
              </a:rPr>
              <a:t>Club Coaches </a:t>
            </a:r>
            <a:endParaRPr lang="en-US" sz="2000" dirty="0"/>
          </a:p>
        </p:txBody>
      </p:sp>
      <p:sp>
        <p:nvSpPr>
          <p:cNvPr id="7" name="Text 4">
            <a:extLst>
              <a:ext uri="{FF2B5EF4-FFF2-40B4-BE49-F238E27FC236}">
                <a16:creationId xmlns:a16="http://schemas.microsoft.com/office/drawing/2014/main" id="{2AFAE4BA-69DD-4BD6-EB34-26FC61EB8BB2}"/>
              </a:ext>
            </a:extLst>
          </p:cNvPr>
          <p:cNvSpPr/>
          <p:nvPr/>
        </p:nvSpPr>
        <p:spPr>
          <a:xfrm>
            <a:off x="960120" y="2286000"/>
            <a:ext cx="2011680" cy="1188720"/>
          </a:xfrm>
          <a:prstGeom prst="rect">
            <a:avLst/>
          </a:prstGeom>
          <a:noFill/>
          <a:ln/>
        </p:spPr>
        <p:txBody>
          <a:bodyPr wrap="square" lIns="0" tIns="0" rIns="0" bIns="0" rtlCol="0" anchor="ctr"/>
          <a:lstStyle/>
          <a:p>
            <a:pPr marL="0" indent="0">
              <a:buNone/>
            </a:pPr>
            <a:r>
              <a:rPr lang="en-US" sz="1300" dirty="0">
                <a:solidFill>
                  <a:srgbClr val="FFFFFF"/>
                </a:solidFill>
                <a:latin typeface="Calibri" pitchFamily="34" charset="0"/>
                <a:ea typeface="Calibri" pitchFamily="34" charset="-122"/>
                <a:cs typeface="Calibri" pitchFamily="34" charset="-120"/>
              </a:rPr>
              <a:t>Designed to introduce the new Delivery Line and length to qualified coaches .</a:t>
            </a:r>
            <a:endParaRPr lang="en-US" sz="1300" dirty="0"/>
          </a:p>
        </p:txBody>
      </p:sp>
      <p:sp>
        <p:nvSpPr>
          <p:cNvPr id="8" name="Shape 5">
            <a:extLst>
              <a:ext uri="{FF2B5EF4-FFF2-40B4-BE49-F238E27FC236}">
                <a16:creationId xmlns:a16="http://schemas.microsoft.com/office/drawing/2014/main" id="{9CF2D5B0-72CE-E09E-9F7E-4044853D3ACA}"/>
              </a:ext>
            </a:extLst>
          </p:cNvPr>
          <p:cNvSpPr/>
          <p:nvPr/>
        </p:nvSpPr>
        <p:spPr>
          <a:xfrm>
            <a:off x="3429000" y="1645920"/>
            <a:ext cx="2468880" cy="2011680"/>
          </a:xfrm>
          <a:prstGeom prst="rect">
            <a:avLst/>
          </a:prstGeom>
          <a:solidFill>
            <a:srgbClr val="2D6A4F"/>
          </a:solidFill>
          <a:ln/>
        </p:spPr>
        <p:txBody>
          <a:bodyPr/>
          <a:lstStyle/>
          <a:p>
            <a:endParaRPr lang="en-GB"/>
          </a:p>
        </p:txBody>
      </p:sp>
      <p:sp>
        <p:nvSpPr>
          <p:cNvPr id="9" name="Text 6">
            <a:extLst>
              <a:ext uri="{FF2B5EF4-FFF2-40B4-BE49-F238E27FC236}">
                <a16:creationId xmlns:a16="http://schemas.microsoft.com/office/drawing/2014/main" id="{ED822F62-F579-1199-86BB-0590D9558C1C}"/>
              </a:ext>
            </a:extLst>
          </p:cNvPr>
          <p:cNvSpPr/>
          <p:nvPr/>
        </p:nvSpPr>
        <p:spPr>
          <a:xfrm>
            <a:off x="3657600" y="1783080"/>
            <a:ext cx="2011680" cy="411480"/>
          </a:xfrm>
          <a:prstGeom prst="rect">
            <a:avLst/>
          </a:prstGeom>
          <a:noFill/>
          <a:ln/>
        </p:spPr>
        <p:txBody>
          <a:bodyPr wrap="square" lIns="0" tIns="0" rIns="0" bIns="0" rtlCol="0" anchor="ctr"/>
          <a:lstStyle/>
          <a:p>
            <a:pPr marL="0" indent="0">
              <a:buNone/>
            </a:pPr>
            <a:r>
              <a:rPr lang="en-US" sz="2000" b="1" dirty="0">
                <a:solidFill>
                  <a:srgbClr val="B7E4C7"/>
                </a:solidFill>
                <a:latin typeface="Trebuchet MS" pitchFamily="34" charset="0"/>
              </a:rPr>
              <a:t>New Bowler</a:t>
            </a:r>
            <a:endParaRPr lang="en-US" sz="2000" dirty="0"/>
          </a:p>
        </p:txBody>
      </p:sp>
      <p:sp>
        <p:nvSpPr>
          <p:cNvPr id="10" name="Text 7">
            <a:extLst>
              <a:ext uri="{FF2B5EF4-FFF2-40B4-BE49-F238E27FC236}">
                <a16:creationId xmlns:a16="http://schemas.microsoft.com/office/drawing/2014/main" id="{1367A773-CCAB-99C7-DE96-41A9883EC3F8}"/>
              </a:ext>
            </a:extLst>
          </p:cNvPr>
          <p:cNvSpPr/>
          <p:nvPr/>
        </p:nvSpPr>
        <p:spPr>
          <a:xfrm>
            <a:off x="3657600" y="2286000"/>
            <a:ext cx="2011680" cy="1188720"/>
          </a:xfrm>
          <a:prstGeom prst="rect">
            <a:avLst/>
          </a:prstGeom>
          <a:noFill/>
          <a:ln/>
        </p:spPr>
        <p:txBody>
          <a:bodyPr wrap="square" lIns="0" tIns="0" rIns="0" bIns="0" rtlCol="0" anchor="ctr"/>
          <a:lstStyle/>
          <a:p>
            <a:pPr marL="0" indent="0">
              <a:buNone/>
            </a:pPr>
            <a:r>
              <a:rPr lang="en-US" sz="1300" dirty="0">
                <a:solidFill>
                  <a:srgbClr val="FFFFFF"/>
                </a:solidFill>
                <a:latin typeface="Calibri" pitchFamily="34" charset="0"/>
                <a:ea typeface="Calibri" pitchFamily="34" charset="-122"/>
                <a:cs typeface="Calibri" pitchFamily="34" charset="-120"/>
              </a:rPr>
              <a:t>A general introduction into the world of bowling for the absolute beginner</a:t>
            </a:r>
            <a:endParaRPr lang="en-US" sz="1300" dirty="0"/>
          </a:p>
        </p:txBody>
      </p:sp>
      <p:sp>
        <p:nvSpPr>
          <p:cNvPr id="11" name="Shape 8">
            <a:extLst>
              <a:ext uri="{FF2B5EF4-FFF2-40B4-BE49-F238E27FC236}">
                <a16:creationId xmlns:a16="http://schemas.microsoft.com/office/drawing/2014/main" id="{7190271E-E0E2-CF9A-62BA-51F419BB9BF0}"/>
              </a:ext>
            </a:extLst>
          </p:cNvPr>
          <p:cNvSpPr/>
          <p:nvPr/>
        </p:nvSpPr>
        <p:spPr>
          <a:xfrm>
            <a:off x="6126480" y="1645920"/>
            <a:ext cx="2468880" cy="2011680"/>
          </a:xfrm>
          <a:prstGeom prst="rect">
            <a:avLst/>
          </a:prstGeom>
          <a:solidFill>
            <a:srgbClr val="2D6A4F"/>
          </a:solidFill>
          <a:ln/>
        </p:spPr>
        <p:txBody>
          <a:bodyPr/>
          <a:lstStyle/>
          <a:p>
            <a:endParaRPr lang="en-GB"/>
          </a:p>
        </p:txBody>
      </p:sp>
      <p:sp>
        <p:nvSpPr>
          <p:cNvPr id="12" name="Text 9">
            <a:extLst>
              <a:ext uri="{FF2B5EF4-FFF2-40B4-BE49-F238E27FC236}">
                <a16:creationId xmlns:a16="http://schemas.microsoft.com/office/drawing/2014/main" id="{1610A1B2-785E-8B7C-E9B4-2031D9206FBB}"/>
              </a:ext>
            </a:extLst>
          </p:cNvPr>
          <p:cNvSpPr/>
          <p:nvPr/>
        </p:nvSpPr>
        <p:spPr>
          <a:xfrm>
            <a:off x="6355080" y="1783080"/>
            <a:ext cx="2011680" cy="411480"/>
          </a:xfrm>
          <a:prstGeom prst="rect">
            <a:avLst/>
          </a:prstGeom>
          <a:noFill/>
          <a:ln/>
        </p:spPr>
        <p:txBody>
          <a:bodyPr wrap="square" lIns="0" tIns="0" rIns="0" bIns="0" rtlCol="0" anchor="ctr"/>
          <a:lstStyle/>
          <a:p>
            <a:pPr marL="0" indent="0">
              <a:buNone/>
            </a:pPr>
            <a:r>
              <a:rPr lang="en-US" sz="2000" b="1" dirty="0">
                <a:solidFill>
                  <a:srgbClr val="B7E4C7"/>
                </a:solidFill>
                <a:latin typeface="Trebuchet MS" pitchFamily="34" charset="0"/>
              </a:rPr>
              <a:t>CPD Manuals</a:t>
            </a:r>
            <a:endParaRPr lang="en-US" sz="2000" dirty="0"/>
          </a:p>
        </p:txBody>
      </p:sp>
      <p:sp>
        <p:nvSpPr>
          <p:cNvPr id="13" name="Text 10">
            <a:extLst>
              <a:ext uri="{FF2B5EF4-FFF2-40B4-BE49-F238E27FC236}">
                <a16:creationId xmlns:a16="http://schemas.microsoft.com/office/drawing/2014/main" id="{E4DFFA5F-5014-4ECE-634F-2A519FDCC589}"/>
              </a:ext>
            </a:extLst>
          </p:cNvPr>
          <p:cNvSpPr/>
          <p:nvPr/>
        </p:nvSpPr>
        <p:spPr>
          <a:xfrm>
            <a:off x="6355080" y="2286000"/>
            <a:ext cx="2011680" cy="1188720"/>
          </a:xfrm>
          <a:prstGeom prst="rect">
            <a:avLst/>
          </a:prstGeom>
          <a:noFill/>
          <a:ln/>
        </p:spPr>
        <p:txBody>
          <a:bodyPr wrap="square" lIns="0" tIns="0" rIns="0" bIns="0" rtlCol="0" anchor="ctr"/>
          <a:lstStyle/>
          <a:p>
            <a:pPr marL="0" indent="0">
              <a:buNone/>
            </a:pPr>
            <a:r>
              <a:rPr lang="en-US" sz="1300" dirty="0">
                <a:solidFill>
                  <a:srgbClr val="FFFFFF"/>
                </a:solidFill>
                <a:latin typeface="Calibri" pitchFamily="34" charset="0"/>
                <a:ea typeface="Calibri" pitchFamily="34" charset="-122"/>
                <a:cs typeface="Calibri" pitchFamily="34" charset="-120"/>
              </a:rPr>
              <a:t>Level 1 and Level 2 CPD manuals designed to allow coaches early progression to the next coaching level. </a:t>
            </a:r>
            <a:endParaRPr lang="en-US" sz="1300" dirty="0"/>
          </a:p>
        </p:txBody>
      </p:sp>
      <p:sp>
        <p:nvSpPr>
          <p:cNvPr id="15" name="Shape 12">
            <a:extLst>
              <a:ext uri="{FF2B5EF4-FFF2-40B4-BE49-F238E27FC236}">
                <a16:creationId xmlns:a16="http://schemas.microsoft.com/office/drawing/2014/main" id="{DADB0A16-3BEF-7FBB-77A8-F15CDA9BA03A}"/>
              </a:ext>
            </a:extLst>
          </p:cNvPr>
          <p:cNvSpPr/>
          <p:nvPr/>
        </p:nvSpPr>
        <p:spPr>
          <a:xfrm>
            <a:off x="0" y="4572000"/>
            <a:ext cx="9144000" cy="571500"/>
          </a:xfrm>
          <a:prstGeom prst="rect">
            <a:avLst/>
          </a:prstGeom>
          <a:solidFill>
            <a:srgbClr val="2D6A4F"/>
          </a:solidFill>
          <a:ln/>
        </p:spPr>
        <p:txBody>
          <a:bodyPr/>
          <a:lstStyle/>
          <a:p>
            <a:endParaRPr lang="en-GB"/>
          </a:p>
        </p:txBody>
      </p:sp>
      <p:sp>
        <p:nvSpPr>
          <p:cNvPr id="16" name="Text 13">
            <a:extLst>
              <a:ext uri="{FF2B5EF4-FFF2-40B4-BE49-F238E27FC236}">
                <a16:creationId xmlns:a16="http://schemas.microsoft.com/office/drawing/2014/main" id="{D2309E60-9FF2-5026-43D0-39E46D36EB11}"/>
              </a:ext>
            </a:extLst>
          </p:cNvPr>
          <p:cNvSpPr/>
          <p:nvPr/>
        </p:nvSpPr>
        <p:spPr>
          <a:xfrm>
            <a:off x="731520" y="4663440"/>
            <a:ext cx="7315200" cy="365760"/>
          </a:xfrm>
          <a:prstGeom prst="rect">
            <a:avLst/>
          </a:prstGeom>
          <a:noFill/>
          <a:ln/>
        </p:spPr>
        <p:txBody>
          <a:bodyPr wrap="square" lIns="0" tIns="0" rIns="0" bIns="0" rtlCol="0" anchor="ctr"/>
          <a:lstStyle/>
          <a:p>
            <a:pPr marL="0" indent="0">
              <a:buNone/>
            </a:pPr>
            <a:r>
              <a:rPr lang="en-US" sz="1000" dirty="0">
                <a:solidFill>
                  <a:srgbClr val="95D5B2"/>
                </a:solidFill>
                <a:latin typeface="Calibri" pitchFamily="34" charset="0"/>
                <a:ea typeface="Calibri" pitchFamily="34" charset="-122"/>
                <a:cs typeface="Calibri" pitchFamily="34" charset="-120"/>
              </a:rPr>
              <a:t>EBCS Board Update  |  May 2026</a:t>
            </a:r>
            <a:endParaRPr lang="en-US" sz="1000" dirty="0"/>
          </a:p>
        </p:txBody>
      </p:sp>
    </p:spTree>
    <p:extLst>
      <p:ext uri="{BB962C8B-B14F-4D97-AF65-F5344CB8AC3E}">
        <p14:creationId xmlns:p14="http://schemas.microsoft.com/office/powerpoint/2010/main" val="32503659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B4332"/>
        </a:solidFill>
        <a:effectLst/>
      </p:bgPr>
    </p:bg>
    <p:spTree>
      <p:nvGrpSpPr>
        <p:cNvPr id="1" name="">
          <a:extLst>
            <a:ext uri="{FF2B5EF4-FFF2-40B4-BE49-F238E27FC236}">
              <a16:creationId xmlns:a16="http://schemas.microsoft.com/office/drawing/2014/main" id="{96B882E9-C70D-A814-8F4D-4C4B2D732AF4}"/>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C20078D8-9D88-6460-2A15-693F3A6EC365}"/>
              </a:ext>
            </a:extLst>
          </p:cNvPr>
          <p:cNvPicPr>
            <a:picLocks noChangeAspect="1"/>
          </p:cNvPicPr>
          <p:nvPr/>
        </p:nvPicPr>
        <p:blipFill>
          <a:blip r:embed="rId3"/>
          <a:stretch>
            <a:fillRect/>
          </a:stretch>
        </p:blipFill>
        <p:spPr>
          <a:xfrm>
            <a:off x="731520" y="365760"/>
            <a:ext cx="457200" cy="457200"/>
          </a:xfrm>
          <a:prstGeom prst="rect">
            <a:avLst/>
          </a:prstGeom>
        </p:spPr>
      </p:pic>
      <p:sp>
        <p:nvSpPr>
          <p:cNvPr id="3" name="Text 0">
            <a:extLst>
              <a:ext uri="{FF2B5EF4-FFF2-40B4-BE49-F238E27FC236}">
                <a16:creationId xmlns:a16="http://schemas.microsoft.com/office/drawing/2014/main" id="{D536BC25-C360-6FCB-A72C-AC21C65D9560}"/>
              </a:ext>
            </a:extLst>
          </p:cNvPr>
          <p:cNvSpPr/>
          <p:nvPr/>
        </p:nvSpPr>
        <p:spPr>
          <a:xfrm>
            <a:off x="1371600" y="320040"/>
            <a:ext cx="6400800" cy="548640"/>
          </a:xfrm>
          <a:prstGeom prst="rect">
            <a:avLst/>
          </a:prstGeom>
          <a:noFill/>
          <a:ln/>
        </p:spPr>
        <p:txBody>
          <a:bodyPr wrap="square" lIns="0" tIns="0" rIns="0" bIns="0" rtlCol="0" anchor="ctr"/>
          <a:lstStyle/>
          <a:p>
            <a:pPr marL="0" indent="0">
              <a:buNone/>
            </a:pPr>
            <a:r>
              <a:rPr lang="en-US" sz="3200" b="1" dirty="0">
                <a:solidFill>
                  <a:srgbClr val="FFFFFF"/>
                </a:solidFill>
                <a:latin typeface="Trebuchet MS" pitchFamily="34" charset="0"/>
                <a:ea typeface="Trebuchet MS" pitchFamily="34" charset="-122"/>
                <a:cs typeface="Trebuchet MS" pitchFamily="34" charset="-120"/>
              </a:rPr>
              <a:t>Additional  Manuals and Guides</a:t>
            </a:r>
            <a:endParaRPr lang="en-US" sz="3200" dirty="0"/>
          </a:p>
        </p:txBody>
      </p:sp>
      <p:sp>
        <p:nvSpPr>
          <p:cNvPr id="4" name="Text 1">
            <a:extLst>
              <a:ext uri="{FF2B5EF4-FFF2-40B4-BE49-F238E27FC236}">
                <a16:creationId xmlns:a16="http://schemas.microsoft.com/office/drawing/2014/main" id="{33230FCF-28EF-4B36-3A5B-08040EA95C2C}"/>
              </a:ext>
            </a:extLst>
          </p:cNvPr>
          <p:cNvSpPr/>
          <p:nvPr/>
        </p:nvSpPr>
        <p:spPr>
          <a:xfrm>
            <a:off x="731520" y="1051560"/>
            <a:ext cx="7680960" cy="365760"/>
          </a:xfrm>
          <a:prstGeom prst="rect">
            <a:avLst/>
          </a:prstGeom>
          <a:noFill/>
          <a:ln/>
        </p:spPr>
        <p:txBody>
          <a:bodyPr wrap="square" lIns="0" tIns="0" rIns="0" bIns="0" rtlCol="0" anchor="ctr"/>
          <a:lstStyle/>
          <a:p>
            <a:pPr marL="0" indent="0">
              <a:buNone/>
            </a:pPr>
            <a:r>
              <a:rPr lang="en-US" sz="1500" i="1" dirty="0">
                <a:solidFill>
                  <a:srgbClr val="95D5B2"/>
                </a:solidFill>
                <a:latin typeface="Calibri" pitchFamily="34" charset="0"/>
                <a:ea typeface="Calibri" pitchFamily="34" charset="-122"/>
                <a:cs typeface="Calibri" pitchFamily="34" charset="-120"/>
              </a:rPr>
              <a:t>All will be completed for the October launch.</a:t>
            </a:r>
            <a:endParaRPr lang="en-US" sz="1500" dirty="0"/>
          </a:p>
        </p:txBody>
      </p:sp>
      <p:sp>
        <p:nvSpPr>
          <p:cNvPr id="5" name="Shape 2">
            <a:extLst>
              <a:ext uri="{FF2B5EF4-FFF2-40B4-BE49-F238E27FC236}">
                <a16:creationId xmlns:a16="http://schemas.microsoft.com/office/drawing/2014/main" id="{A7DE0B94-3BF6-1280-FD46-C954F725B4ED}"/>
              </a:ext>
            </a:extLst>
          </p:cNvPr>
          <p:cNvSpPr/>
          <p:nvPr/>
        </p:nvSpPr>
        <p:spPr>
          <a:xfrm>
            <a:off x="731520" y="1645920"/>
            <a:ext cx="2468880" cy="2011680"/>
          </a:xfrm>
          <a:prstGeom prst="rect">
            <a:avLst/>
          </a:prstGeom>
          <a:solidFill>
            <a:srgbClr val="2D6A4F"/>
          </a:solidFill>
          <a:ln/>
        </p:spPr>
        <p:txBody>
          <a:bodyPr/>
          <a:lstStyle/>
          <a:p>
            <a:endParaRPr lang="en-GB"/>
          </a:p>
        </p:txBody>
      </p:sp>
      <p:sp>
        <p:nvSpPr>
          <p:cNvPr id="6" name="Text 3">
            <a:extLst>
              <a:ext uri="{FF2B5EF4-FFF2-40B4-BE49-F238E27FC236}">
                <a16:creationId xmlns:a16="http://schemas.microsoft.com/office/drawing/2014/main" id="{C0DD3FB5-E9E8-5467-7BC7-44E0C871DE97}"/>
              </a:ext>
            </a:extLst>
          </p:cNvPr>
          <p:cNvSpPr/>
          <p:nvPr/>
        </p:nvSpPr>
        <p:spPr>
          <a:xfrm>
            <a:off x="960120" y="1783080"/>
            <a:ext cx="2011680" cy="731520"/>
          </a:xfrm>
          <a:prstGeom prst="rect">
            <a:avLst/>
          </a:prstGeom>
          <a:noFill/>
          <a:ln/>
        </p:spPr>
        <p:txBody>
          <a:bodyPr wrap="square" lIns="0" tIns="0" rIns="0" bIns="0" rtlCol="0" anchor="ctr"/>
          <a:lstStyle/>
          <a:p>
            <a:pPr marL="0" indent="0">
              <a:buNone/>
            </a:pPr>
            <a:r>
              <a:rPr lang="en-US" sz="2000" b="1" dirty="0">
                <a:solidFill>
                  <a:srgbClr val="B7E4C7"/>
                </a:solidFill>
                <a:latin typeface="Trebuchet MS" pitchFamily="34" charset="0"/>
              </a:rPr>
              <a:t>Coaching U18 and Disabled Bowlers  </a:t>
            </a:r>
            <a:endParaRPr lang="en-US" sz="2000" dirty="0"/>
          </a:p>
        </p:txBody>
      </p:sp>
      <p:sp>
        <p:nvSpPr>
          <p:cNvPr id="7" name="Text 4">
            <a:extLst>
              <a:ext uri="{FF2B5EF4-FFF2-40B4-BE49-F238E27FC236}">
                <a16:creationId xmlns:a16="http://schemas.microsoft.com/office/drawing/2014/main" id="{3A38FC20-19E8-A9FC-054A-6BAE3B105A8E}"/>
              </a:ext>
            </a:extLst>
          </p:cNvPr>
          <p:cNvSpPr/>
          <p:nvPr/>
        </p:nvSpPr>
        <p:spPr>
          <a:xfrm>
            <a:off x="960119" y="2571750"/>
            <a:ext cx="2156059" cy="902970"/>
          </a:xfrm>
          <a:prstGeom prst="rect">
            <a:avLst/>
          </a:prstGeom>
          <a:noFill/>
          <a:ln/>
        </p:spPr>
        <p:txBody>
          <a:bodyPr wrap="square" lIns="0" tIns="0" rIns="0" bIns="0" rtlCol="0" anchor="ctr"/>
          <a:lstStyle/>
          <a:p>
            <a:pPr marL="0" indent="0">
              <a:buNone/>
            </a:pPr>
            <a:r>
              <a:rPr lang="en-US" sz="1300" dirty="0">
                <a:solidFill>
                  <a:srgbClr val="FFFFFF"/>
                </a:solidFill>
                <a:latin typeface="Calibri" pitchFamily="34" charset="0"/>
                <a:ea typeface="Calibri" pitchFamily="34" charset="-122"/>
                <a:cs typeface="Calibri" pitchFamily="34" charset="-120"/>
              </a:rPr>
              <a:t>Designed to assist </a:t>
            </a:r>
            <a:r>
              <a:rPr lang="en-US" sz="1300" dirty="0" err="1">
                <a:solidFill>
                  <a:srgbClr val="FFFFFF"/>
                </a:solidFill>
                <a:latin typeface="Calibri" pitchFamily="34" charset="0"/>
                <a:ea typeface="Calibri" pitchFamily="34" charset="-122"/>
                <a:cs typeface="Calibri" pitchFamily="34" charset="-120"/>
              </a:rPr>
              <a:t>akk</a:t>
            </a:r>
            <a:r>
              <a:rPr lang="en-US" sz="1300" dirty="0">
                <a:solidFill>
                  <a:srgbClr val="FFFFFF"/>
                </a:solidFill>
                <a:latin typeface="Calibri" pitchFamily="34" charset="0"/>
                <a:ea typeface="Calibri" pitchFamily="34" charset="-122"/>
                <a:cs typeface="Calibri" pitchFamily="34" charset="-120"/>
              </a:rPr>
              <a:t> coaches with working with U18 and disabled bowlers </a:t>
            </a:r>
            <a:endParaRPr lang="en-US" sz="1300" dirty="0"/>
          </a:p>
        </p:txBody>
      </p:sp>
      <p:sp>
        <p:nvSpPr>
          <p:cNvPr id="8" name="Shape 5">
            <a:extLst>
              <a:ext uri="{FF2B5EF4-FFF2-40B4-BE49-F238E27FC236}">
                <a16:creationId xmlns:a16="http://schemas.microsoft.com/office/drawing/2014/main" id="{5E292B57-73C7-8BD7-33C4-443DEE09514E}"/>
              </a:ext>
            </a:extLst>
          </p:cNvPr>
          <p:cNvSpPr/>
          <p:nvPr/>
        </p:nvSpPr>
        <p:spPr>
          <a:xfrm>
            <a:off x="3474722" y="1645920"/>
            <a:ext cx="2468880" cy="2011680"/>
          </a:xfrm>
          <a:prstGeom prst="rect">
            <a:avLst/>
          </a:prstGeom>
          <a:solidFill>
            <a:srgbClr val="2D6A4F"/>
          </a:solidFill>
          <a:ln/>
        </p:spPr>
        <p:txBody>
          <a:bodyPr/>
          <a:lstStyle/>
          <a:p>
            <a:endParaRPr lang="en-GB"/>
          </a:p>
        </p:txBody>
      </p:sp>
      <p:sp>
        <p:nvSpPr>
          <p:cNvPr id="9" name="Text 6">
            <a:extLst>
              <a:ext uri="{FF2B5EF4-FFF2-40B4-BE49-F238E27FC236}">
                <a16:creationId xmlns:a16="http://schemas.microsoft.com/office/drawing/2014/main" id="{028E6D1A-BF5D-4805-BE24-A52FC911F37B}"/>
              </a:ext>
            </a:extLst>
          </p:cNvPr>
          <p:cNvSpPr/>
          <p:nvPr/>
        </p:nvSpPr>
        <p:spPr>
          <a:xfrm>
            <a:off x="3657600" y="1783080"/>
            <a:ext cx="2011680" cy="411480"/>
          </a:xfrm>
          <a:prstGeom prst="rect">
            <a:avLst/>
          </a:prstGeom>
          <a:noFill/>
          <a:ln/>
        </p:spPr>
        <p:txBody>
          <a:bodyPr wrap="square" lIns="0" tIns="0" rIns="0" bIns="0" rtlCol="0" anchor="ctr"/>
          <a:lstStyle/>
          <a:p>
            <a:pPr marL="0" indent="0">
              <a:buNone/>
            </a:pPr>
            <a:r>
              <a:rPr lang="en-US" sz="2000" b="1" dirty="0">
                <a:solidFill>
                  <a:srgbClr val="B7E4C7"/>
                </a:solidFill>
                <a:latin typeface="Trebuchet MS" pitchFamily="34" charset="0"/>
              </a:rPr>
              <a:t>Risks and Safeguarding </a:t>
            </a:r>
            <a:endParaRPr lang="en-US" sz="2000" dirty="0"/>
          </a:p>
        </p:txBody>
      </p:sp>
      <p:sp>
        <p:nvSpPr>
          <p:cNvPr id="10" name="Text 7">
            <a:extLst>
              <a:ext uri="{FF2B5EF4-FFF2-40B4-BE49-F238E27FC236}">
                <a16:creationId xmlns:a16="http://schemas.microsoft.com/office/drawing/2014/main" id="{4199E5BE-8DE2-AA4A-F582-72B475222EB9}"/>
              </a:ext>
            </a:extLst>
          </p:cNvPr>
          <p:cNvSpPr/>
          <p:nvPr/>
        </p:nvSpPr>
        <p:spPr>
          <a:xfrm>
            <a:off x="3657600" y="2286000"/>
            <a:ext cx="2011680" cy="1188720"/>
          </a:xfrm>
          <a:prstGeom prst="rect">
            <a:avLst/>
          </a:prstGeom>
          <a:noFill/>
          <a:ln/>
        </p:spPr>
        <p:txBody>
          <a:bodyPr wrap="square" lIns="0" tIns="0" rIns="0" bIns="0" rtlCol="0" anchor="ctr"/>
          <a:lstStyle/>
          <a:p>
            <a:pPr marL="0" indent="0">
              <a:buNone/>
            </a:pPr>
            <a:r>
              <a:rPr lang="en-US" sz="1300" dirty="0">
                <a:solidFill>
                  <a:srgbClr val="FFFFFF"/>
                </a:solidFill>
                <a:latin typeface="Calibri" pitchFamily="34" charset="0"/>
                <a:ea typeface="Calibri" pitchFamily="34" charset="-122"/>
                <a:cs typeface="Calibri" pitchFamily="34" charset="-120"/>
              </a:rPr>
              <a:t>A useful guide to handling risks and safeguarding issues when coaching. </a:t>
            </a:r>
          </a:p>
          <a:p>
            <a:pPr marL="0" indent="0">
              <a:buNone/>
            </a:pPr>
            <a:endParaRPr lang="en-US" sz="1300" dirty="0"/>
          </a:p>
        </p:txBody>
      </p:sp>
      <p:sp>
        <p:nvSpPr>
          <p:cNvPr id="11" name="Shape 8">
            <a:extLst>
              <a:ext uri="{FF2B5EF4-FFF2-40B4-BE49-F238E27FC236}">
                <a16:creationId xmlns:a16="http://schemas.microsoft.com/office/drawing/2014/main" id="{8C71016E-6CD8-308D-06CF-D2D3E6772B66}"/>
              </a:ext>
            </a:extLst>
          </p:cNvPr>
          <p:cNvSpPr/>
          <p:nvPr/>
        </p:nvSpPr>
        <p:spPr>
          <a:xfrm>
            <a:off x="6126480" y="1677202"/>
            <a:ext cx="2468880" cy="2011680"/>
          </a:xfrm>
          <a:prstGeom prst="rect">
            <a:avLst/>
          </a:prstGeom>
          <a:solidFill>
            <a:srgbClr val="2D6A4F"/>
          </a:solidFill>
          <a:ln/>
        </p:spPr>
        <p:txBody>
          <a:bodyPr/>
          <a:lstStyle/>
          <a:p>
            <a:endParaRPr lang="en-GB"/>
          </a:p>
        </p:txBody>
      </p:sp>
      <p:sp>
        <p:nvSpPr>
          <p:cNvPr id="12" name="Text 9">
            <a:extLst>
              <a:ext uri="{FF2B5EF4-FFF2-40B4-BE49-F238E27FC236}">
                <a16:creationId xmlns:a16="http://schemas.microsoft.com/office/drawing/2014/main" id="{3D00505B-EFFE-17AB-E714-7E9BADA73F67}"/>
              </a:ext>
            </a:extLst>
          </p:cNvPr>
          <p:cNvSpPr/>
          <p:nvPr/>
        </p:nvSpPr>
        <p:spPr>
          <a:xfrm>
            <a:off x="6355080" y="1783080"/>
            <a:ext cx="2011680" cy="548640"/>
          </a:xfrm>
          <a:prstGeom prst="rect">
            <a:avLst/>
          </a:prstGeom>
          <a:noFill/>
          <a:ln/>
        </p:spPr>
        <p:txBody>
          <a:bodyPr wrap="square" lIns="0" tIns="0" rIns="0" bIns="0" rtlCol="0" anchor="ctr"/>
          <a:lstStyle/>
          <a:p>
            <a:pPr marL="0" indent="0">
              <a:buNone/>
            </a:pPr>
            <a:r>
              <a:rPr lang="en-US" sz="2000" b="1" dirty="0">
                <a:solidFill>
                  <a:srgbClr val="B7E4C7"/>
                </a:solidFill>
                <a:latin typeface="Trebuchet MS" pitchFamily="34" charset="0"/>
              </a:rPr>
              <a:t>Coaching a Successful Team </a:t>
            </a:r>
            <a:endParaRPr lang="en-US" sz="2000" dirty="0"/>
          </a:p>
        </p:txBody>
      </p:sp>
      <p:sp>
        <p:nvSpPr>
          <p:cNvPr id="13" name="Text 10">
            <a:extLst>
              <a:ext uri="{FF2B5EF4-FFF2-40B4-BE49-F238E27FC236}">
                <a16:creationId xmlns:a16="http://schemas.microsoft.com/office/drawing/2014/main" id="{6B60E964-3578-F21D-B165-8FB457AA9A38}"/>
              </a:ext>
            </a:extLst>
          </p:cNvPr>
          <p:cNvSpPr/>
          <p:nvPr/>
        </p:nvSpPr>
        <p:spPr>
          <a:xfrm>
            <a:off x="6355080" y="2286000"/>
            <a:ext cx="2011680" cy="1188720"/>
          </a:xfrm>
          <a:prstGeom prst="rect">
            <a:avLst/>
          </a:prstGeom>
          <a:noFill/>
          <a:ln/>
        </p:spPr>
        <p:txBody>
          <a:bodyPr wrap="square" lIns="0" tIns="0" rIns="0" bIns="0" rtlCol="0" anchor="ctr"/>
          <a:lstStyle/>
          <a:p>
            <a:pPr marL="0" indent="0">
              <a:buNone/>
            </a:pPr>
            <a:r>
              <a:rPr lang="en-US" sz="1300" dirty="0">
                <a:solidFill>
                  <a:schemeClr val="bg1"/>
                </a:solidFill>
              </a:rPr>
              <a:t>A handy guide to help coaches develop and coach a successful team </a:t>
            </a:r>
          </a:p>
        </p:txBody>
      </p:sp>
      <p:sp>
        <p:nvSpPr>
          <p:cNvPr id="15" name="Shape 12">
            <a:extLst>
              <a:ext uri="{FF2B5EF4-FFF2-40B4-BE49-F238E27FC236}">
                <a16:creationId xmlns:a16="http://schemas.microsoft.com/office/drawing/2014/main" id="{F73D19EC-8FAA-C4C7-19F4-3DC1DA5FCA36}"/>
              </a:ext>
            </a:extLst>
          </p:cNvPr>
          <p:cNvSpPr/>
          <p:nvPr/>
        </p:nvSpPr>
        <p:spPr>
          <a:xfrm>
            <a:off x="0" y="4572000"/>
            <a:ext cx="9144000" cy="571500"/>
          </a:xfrm>
          <a:prstGeom prst="rect">
            <a:avLst/>
          </a:prstGeom>
          <a:solidFill>
            <a:srgbClr val="2D6A4F"/>
          </a:solidFill>
          <a:ln/>
        </p:spPr>
        <p:txBody>
          <a:bodyPr/>
          <a:lstStyle/>
          <a:p>
            <a:endParaRPr lang="en-GB"/>
          </a:p>
        </p:txBody>
      </p:sp>
      <p:sp>
        <p:nvSpPr>
          <p:cNvPr id="16" name="Text 13">
            <a:extLst>
              <a:ext uri="{FF2B5EF4-FFF2-40B4-BE49-F238E27FC236}">
                <a16:creationId xmlns:a16="http://schemas.microsoft.com/office/drawing/2014/main" id="{8069980D-8EA4-457E-3C12-A5BF8DBF90AF}"/>
              </a:ext>
            </a:extLst>
          </p:cNvPr>
          <p:cNvSpPr/>
          <p:nvPr/>
        </p:nvSpPr>
        <p:spPr>
          <a:xfrm>
            <a:off x="731520" y="4663440"/>
            <a:ext cx="7315200" cy="365760"/>
          </a:xfrm>
          <a:prstGeom prst="rect">
            <a:avLst/>
          </a:prstGeom>
          <a:noFill/>
          <a:ln/>
        </p:spPr>
        <p:txBody>
          <a:bodyPr wrap="square" lIns="0" tIns="0" rIns="0" bIns="0" rtlCol="0" anchor="ctr"/>
          <a:lstStyle/>
          <a:p>
            <a:pPr marL="0" indent="0">
              <a:buNone/>
            </a:pPr>
            <a:r>
              <a:rPr lang="en-US" sz="1000" dirty="0">
                <a:solidFill>
                  <a:srgbClr val="95D5B2"/>
                </a:solidFill>
                <a:latin typeface="Calibri" pitchFamily="34" charset="0"/>
                <a:ea typeface="Calibri" pitchFamily="34" charset="-122"/>
                <a:cs typeface="Calibri" pitchFamily="34" charset="-120"/>
              </a:rPr>
              <a:t>EBCS Board Update  |  May 2026</a:t>
            </a:r>
            <a:endParaRPr lang="en-US" sz="1000" dirty="0"/>
          </a:p>
        </p:txBody>
      </p:sp>
    </p:spTree>
    <p:extLst>
      <p:ext uri="{BB962C8B-B14F-4D97-AF65-F5344CB8AC3E}">
        <p14:creationId xmlns:p14="http://schemas.microsoft.com/office/powerpoint/2010/main" val="8037573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B4332"/>
        </a:solidFill>
        <a:effectLst/>
      </p:bgPr>
    </p:bg>
    <p:spTree>
      <p:nvGrpSpPr>
        <p:cNvPr id="1" name="">
          <a:extLst>
            <a:ext uri="{FF2B5EF4-FFF2-40B4-BE49-F238E27FC236}">
              <a16:creationId xmlns:a16="http://schemas.microsoft.com/office/drawing/2014/main" id="{8FF903DD-8069-2815-F43F-7470FFA19963}"/>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6D97E9FA-23DB-1168-6398-1BEE37D41384}"/>
              </a:ext>
            </a:extLst>
          </p:cNvPr>
          <p:cNvPicPr>
            <a:picLocks noChangeAspect="1"/>
          </p:cNvPicPr>
          <p:nvPr/>
        </p:nvPicPr>
        <p:blipFill>
          <a:blip r:embed="rId3"/>
          <a:stretch>
            <a:fillRect/>
          </a:stretch>
        </p:blipFill>
        <p:spPr>
          <a:xfrm>
            <a:off x="731520" y="365760"/>
            <a:ext cx="457200" cy="457200"/>
          </a:xfrm>
          <a:prstGeom prst="rect">
            <a:avLst/>
          </a:prstGeom>
        </p:spPr>
      </p:pic>
      <p:sp>
        <p:nvSpPr>
          <p:cNvPr id="3" name="Text 0">
            <a:extLst>
              <a:ext uri="{FF2B5EF4-FFF2-40B4-BE49-F238E27FC236}">
                <a16:creationId xmlns:a16="http://schemas.microsoft.com/office/drawing/2014/main" id="{3D2031D1-2921-297E-19E1-A6F8128318CC}"/>
              </a:ext>
            </a:extLst>
          </p:cNvPr>
          <p:cNvSpPr/>
          <p:nvPr/>
        </p:nvSpPr>
        <p:spPr>
          <a:xfrm>
            <a:off x="1371600" y="320040"/>
            <a:ext cx="6400800" cy="548640"/>
          </a:xfrm>
          <a:prstGeom prst="rect">
            <a:avLst/>
          </a:prstGeom>
          <a:noFill/>
          <a:ln/>
        </p:spPr>
        <p:txBody>
          <a:bodyPr wrap="square" lIns="0" tIns="0" rIns="0" bIns="0" rtlCol="0" anchor="ctr"/>
          <a:lstStyle/>
          <a:p>
            <a:pPr marL="0" indent="0">
              <a:buNone/>
            </a:pPr>
            <a:r>
              <a:rPr lang="en-US" sz="3200" b="1" dirty="0">
                <a:solidFill>
                  <a:srgbClr val="FFFFFF"/>
                </a:solidFill>
                <a:latin typeface="Trebuchet MS" pitchFamily="34" charset="0"/>
                <a:ea typeface="Trebuchet MS" pitchFamily="34" charset="-122"/>
                <a:cs typeface="Trebuchet MS" pitchFamily="34" charset="-120"/>
              </a:rPr>
              <a:t>Additional  Manuals and Guides</a:t>
            </a:r>
            <a:endParaRPr lang="en-US" sz="3200" dirty="0"/>
          </a:p>
        </p:txBody>
      </p:sp>
      <p:sp>
        <p:nvSpPr>
          <p:cNvPr id="4" name="Text 1">
            <a:extLst>
              <a:ext uri="{FF2B5EF4-FFF2-40B4-BE49-F238E27FC236}">
                <a16:creationId xmlns:a16="http://schemas.microsoft.com/office/drawing/2014/main" id="{9969FB80-9E14-5855-C218-4F5B85069AC8}"/>
              </a:ext>
            </a:extLst>
          </p:cNvPr>
          <p:cNvSpPr/>
          <p:nvPr/>
        </p:nvSpPr>
        <p:spPr>
          <a:xfrm>
            <a:off x="731520" y="1051560"/>
            <a:ext cx="7680960" cy="365760"/>
          </a:xfrm>
          <a:prstGeom prst="rect">
            <a:avLst/>
          </a:prstGeom>
          <a:noFill/>
          <a:ln/>
        </p:spPr>
        <p:txBody>
          <a:bodyPr wrap="square" lIns="0" tIns="0" rIns="0" bIns="0" rtlCol="0" anchor="ctr"/>
          <a:lstStyle/>
          <a:p>
            <a:pPr marL="0" indent="0">
              <a:buNone/>
            </a:pPr>
            <a:r>
              <a:rPr lang="en-US" sz="1500" i="1" dirty="0">
                <a:solidFill>
                  <a:srgbClr val="95D5B2"/>
                </a:solidFill>
                <a:latin typeface="Calibri" pitchFamily="34" charset="0"/>
                <a:ea typeface="Calibri" pitchFamily="34" charset="-122"/>
                <a:cs typeface="Calibri" pitchFamily="34" charset="-120"/>
              </a:rPr>
              <a:t>All will be completed for the October launch.</a:t>
            </a:r>
            <a:endParaRPr lang="en-US" sz="1500" dirty="0"/>
          </a:p>
        </p:txBody>
      </p:sp>
      <p:sp>
        <p:nvSpPr>
          <p:cNvPr id="5" name="Shape 2">
            <a:extLst>
              <a:ext uri="{FF2B5EF4-FFF2-40B4-BE49-F238E27FC236}">
                <a16:creationId xmlns:a16="http://schemas.microsoft.com/office/drawing/2014/main" id="{3F2BBE8D-FC2D-5168-195D-CC87173A2322}"/>
              </a:ext>
            </a:extLst>
          </p:cNvPr>
          <p:cNvSpPr/>
          <p:nvPr/>
        </p:nvSpPr>
        <p:spPr>
          <a:xfrm>
            <a:off x="731520" y="1645920"/>
            <a:ext cx="2468880" cy="2011680"/>
          </a:xfrm>
          <a:prstGeom prst="rect">
            <a:avLst/>
          </a:prstGeom>
          <a:solidFill>
            <a:srgbClr val="2D6A4F"/>
          </a:solidFill>
          <a:ln/>
        </p:spPr>
        <p:txBody>
          <a:bodyPr/>
          <a:lstStyle/>
          <a:p>
            <a:r>
              <a:rPr lang="en-GB" dirty="0">
                <a:solidFill>
                  <a:schemeClr val="bg1"/>
                </a:solidFill>
              </a:rPr>
              <a:t>      A Guide for New      Bowlers </a:t>
            </a:r>
          </a:p>
        </p:txBody>
      </p:sp>
      <p:sp>
        <p:nvSpPr>
          <p:cNvPr id="6" name="Text 3">
            <a:extLst>
              <a:ext uri="{FF2B5EF4-FFF2-40B4-BE49-F238E27FC236}">
                <a16:creationId xmlns:a16="http://schemas.microsoft.com/office/drawing/2014/main" id="{131142A1-4444-FEB4-E045-920D8A42CCE0}"/>
              </a:ext>
            </a:extLst>
          </p:cNvPr>
          <p:cNvSpPr/>
          <p:nvPr/>
        </p:nvSpPr>
        <p:spPr>
          <a:xfrm>
            <a:off x="960120" y="1783080"/>
            <a:ext cx="2011680" cy="731520"/>
          </a:xfrm>
          <a:prstGeom prst="rect">
            <a:avLst/>
          </a:prstGeom>
          <a:noFill/>
          <a:ln/>
        </p:spPr>
        <p:txBody>
          <a:bodyPr wrap="square" lIns="0" tIns="0" rIns="0" bIns="0" rtlCol="0" anchor="ctr"/>
          <a:lstStyle/>
          <a:p>
            <a:pPr marL="0" indent="0">
              <a:buNone/>
            </a:pPr>
            <a:r>
              <a:rPr lang="en-US" sz="2000" b="1" dirty="0">
                <a:solidFill>
                  <a:srgbClr val="B7E4C7"/>
                </a:solidFill>
                <a:latin typeface="Trebuchet MS" pitchFamily="34" charset="0"/>
              </a:rPr>
              <a:t> </a:t>
            </a:r>
            <a:endParaRPr lang="en-US" sz="2000" dirty="0"/>
          </a:p>
        </p:txBody>
      </p:sp>
      <p:sp>
        <p:nvSpPr>
          <p:cNvPr id="7" name="Text 4">
            <a:extLst>
              <a:ext uri="{FF2B5EF4-FFF2-40B4-BE49-F238E27FC236}">
                <a16:creationId xmlns:a16="http://schemas.microsoft.com/office/drawing/2014/main" id="{D6E584DD-1891-9492-5F5D-2A13913D5EC4}"/>
              </a:ext>
            </a:extLst>
          </p:cNvPr>
          <p:cNvSpPr/>
          <p:nvPr/>
        </p:nvSpPr>
        <p:spPr>
          <a:xfrm>
            <a:off x="960119" y="2571750"/>
            <a:ext cx="2156059" cy="902970"/>
          </a:xfrm>
          <a:prstGeom prst="rect">
            <a:avLst/>
          </a:prstGeom>
          <a:noFill/>
          <a:ln/>
        </p:spPr>
        <p:txBody>
          <a:bodyPr wrap="square" lIns="0" tIns="0" rIns="0" bIns="0" rtlCol="0" anchor="ctr"/>
          <a:lstStyle/>
          <a:p>
            <a:pPr marL="0" indent="0">
              <a:buNone/>
            </a:pPr>
            <a:r>
              <a:rPr lang="en-US" sz="1300" dirty="0">
                <a:solidFill>
                  <a:srgbClr val="FFFFFF"/>
                </a:solidFill>
                <a:latin typeface="Calibri" pitchFamily="34" charset="0"/>
                <a:ea typeface="Calibri" pitchFamily="34" charset="-122"/>
                <a:cs typeface="Calibri" pitchFamily="34" charset="-120"/>
              </a:rPr>
              <a:t>Introduces new Club Members to bowling and the world of being coached </a:t>
            </a:r>
            <a:endParaRPr lang="en-US" sz="1300" dirty="0"/>
          </a:p>
        </p:txBody>
      </p:sp>
      <p:sp>
        <p:nvSpPr>
          <p:cNvPr id="8" name="Shape 5">
            <a:extLst>
              <a:ext uri="{FF2B5EF4-FFF2-40B4-BE49-F238E27FC236}">
                <a16:creationId xmlns:a16="http://schemas.microsoft.com/office/drawing/2014/main" id="{D7E2C7A2-38E4-DB96-4BCB-31948494B2A0}"/>
              </a:ext>
            </a:extLst>
          </p:cNvPr>
          <p:cNvSpPr/>
          <p:nvPr/>
        </p:nvSpPr>
        <p:spPr>
          <a:xfrm>
            <a:off x="3474722" y="1645920"/>
            <a:ext cx="2468880" cy="2011680"/>
          </a:xfrm>
          <a:prstGeom prst="rect">
            <a:avLst/>
          </a:prstGeom>
          <a:solidFill>
            <a:srgbClr val="2D6A4F"/>
          </a:solidFill>
          <a:ln/>
        </p:spPr>
        <p:txBody>
          <a:bodyPr/>
          <a:lstStyle/>
          <a:p>
            <a:endParaRPr lang="en-GB"/>
          </a:p>
        </p:txBody>
      </p:sp>
      <p:sp>
        <p:nvSpPr>
          <p:cNvPr id="9" name="Text 6">
            <a:extLst>
              <a:ext uri="{FF2B5EF4-FFF2-40B4-BE49-F238E27FC236}">
                <a16:creationId xmlns:a16="http://schemas.microsoft.com/office/drawing/2014/main" id="{03513F17-6414-82B2-3BE6-B2D94A0DFF13}"/>
              </a:ext>
            </a:extLst>
          </p:cNvPr>
          <p:cNvSpPr/>
          <p:nvPr/>
        </p:nvSpPr>
        <p:spPr>
          <a:xfrm>
            <a:off x="3657600" y="2034540"/>
            <a:ext cx="2011680" cy="297180"/>
          </a:xfrm>
          <a:prstGeom prst="rect">
            <a:avLst/>
          </a:prstGeom>
          <a:noFill/>
          <a:ln/>
        </p:spPr>
        <p:txBody>
          <a:bodyPr wrap="square" lIns="0" tIns="0" rIns="0" bIns="0" rtlCol="0" anchor="ctr"/>
          <a:lstStyle/>
          <a:p>
            <a:pPr marL="0" indent="0">
              <a:buNone/>
            </a:pPr>
            <a:r>
              <a:rPr lang="en-US" sz="2000" b="1" dirty="0">
                <a:solidFill>
                  <a:srgbClr val="B7E4C7"/>
                </a:solidFill>
                <a:latin typeface="Trebuchet MS" pitchFamily="34" charset="0"/>
              </a:rPr>
              <a:t>Guide to Freezing The Head  </a:t>
            </a:r>
            <a:endParaRPr lang="en-US" sz="2000" dirty="0"/>
          </a:p>
        </p:txBody>
      </p:sp>
      <p:sp>
        <p:nvSpPr>
          <p:cNvPr id="10" name="Text 7">
            <a:extLst>
              <a:ext uri="{FF2B5EF4-FFF2-40B4-BE49-F238E27FC236}">
                <a16:creationId xmlns:a16="http://schemas.microsoft.com/office/drawing/2014/main" id="{31CDFAC7-8F10-FF62-D119-0D5D79FFB1A3}"/>
              </a:ext>
            </a:extLst>
          </p:cNvPr>
          <p:cNvSpPr/>
          <p:nvPr/>
        </p:nvSpPr>
        <p:spPr>
          <a:xfrm>
            <a:off x="3657600" y="2811780"/>
            <a:ext cx="2011680" cy="662939"/>
          </a:xfrm>
          <a:prstGeom prst="rect">
            <a:avLst/>
          </a:prstGeom>
          <a:noFill/>
          <a:ln/>
        </p:spPr>
        <p:txBody>
          <a:bodyPr wrap="square" lIns="0" tIns="0" rIns="0" bIns="0" rtlCol="0" anchor="ctr"/>
          <a:lstStyle/>
          <a:p>
            <a:pPr marL="0" indent="0">
              <a:buNone/>
            </a:pPr>
            <a:r>
              <a:rPr lang="en-US" sz="1300" dirty="0">
                <a:solidFill>
                  <a:srgbClr val="FFFFFF"/>
                </a:solidFill>
                <a:latin typeface="Calibri" pitchFamily="34" charset="0"/>
                <a:ea typeface="Calibri" pitchFamily="34" charset="-122"/>
                <a:cs typeface="Calibri" pitchFamily="34" charset="-120"/>
              </a:rPr>
              <a:t> For current level 2 coaches to update to new coaching levels </a:t>
            </a:r>
          </a:p>
          <a:p>
            <a:pPr marL="0" indent="0">
              <a:buNone/>
            </a:pPr>
            <a:endParaRPr lang="en-US" sz="1300" dirty="0"/>
          </a:p>
        </p:txBody>
      </p:sp>
      <p:sp>
        <p:nvSpPr>
          <p:cNvPr id="11" name="Shape 8">
            <a:extLst>
              <a:ext uri="{FF2B5EF4-FFF2-40B4-BE49-F238E27FC236}">
                <a16:creationId xmlns:a16="http://schemas.microsoft.com/office/drawing/2014/main" id="{38059A69-3A88-CB8F-2005-CCD97117CCCF}"/>
              </a:ext>
            </a:extLst>
          </p:cNvPr>
          <p:cNvSpPr/>
          <p:nvPr/>
        </p:nvSpPr>
        <p:spPr>
          <a:xfrm>
            <a:off x="6126480" y="1677202"/>
            <a:ext cx="2468880" cy="2011680"/>
          </a:xfrm>
          <a:prstGeom prst="rect">
            <a:avLst/>
          </a:prstGeom>
          <a:solidFill>
            <a:srgbClr val="2D6A4F"/>
          </a:solidFill>
          <a:ln/>
        </p:spPr>
        <p:txBody>
          <a:bodyPr/>
          <a:lstStyle/>
          <a:p>
            <a:endParaRPr lang="en-GB"/>
          </a:p>
        </p:txBody>
      </p:sp>
      <p:sp>
        <p:nvSpPr>
          <p:cNvPr id="12" name="Text 9">
            <a:extLst>
              <a:ext uri="{FF2B5EF4-FFF2-40B4-BE49-F238E27FC236}">
                <a16:creationId xmlns:a16="http://schemas.microsoft.com/office/drawing/2014/main" id="{D7945602-6050-7577-F421-5B24352B12DC}"/>
              </a:ext>
            </a:extLst>
          </p:cNvPr>
          <p:cNvSpPr/>
          <p:nvPr/>
        </p:nvSpPr>
        <p:spPr>
          <a:xfrm>
            <a:off x="6355080" y="1783080"/>
            <a:ext cx="2011680" cy="548640"/>
          </a:xfrm>
          <a:prstGeom prst="rect">
            <a:avLst/>
          </a:prstGeom>
          <a:noFill/>
          <a:ln/>
        </p:spPr>
        <p:txBody>
          <a:bodyPr wrap="square" lIns="0" tIns="0" rIns="0" bIns="0" rtlCol="0" anchor="ctr"/>
          <a:lstStyle/>
          <a:p>
            <a:pPr marL="0" indent="0">
              <a:buNone/>
            </a:pPr>
            <a:r>
              <a:rPr lang="en-US" sz="2000" b="1" dirty="0">
                <a:solidFill>
                  <a:srgbClr val="B7E4C7"/>
                </a:solidFill>
                <a:latin typeface="Trebuchet MS" pitchFamily="34" charset="0"/>
              </a:rPr>
              <a:t>A Guide to Using Video Analysis  </a:t>
            </a:r>
            <a:endParaRPr lang="en-US" sz="2000" dirty="0"/>
          </a:p>
        </p:txBody>
      </p:sp>
      <p:sp>
        <p:nvSpPr>
          <p:cNvPr id="13" name="Text 10">
            <a:extLst>
              <a:ext uri="{FF2B5EF4-FFF2-40B4-BE49-F238E27FC236}">
                <a16:creationId xmlns:a16="http://schemas.microsoft.com/office/drawing/2014/main" id="{507FC73F-E9DD-402F-1A51-E08DA337A12E}"/>
              </a:ext>
            </a:extLst>
          </p:cNvPr>
          <p:cNvSpPr/>
          <p:nvPr/>
        </p:nvSpPr>
        <p:spPr>
          <a:xfrm>
            <a:off x="6355080" y="2286000"/>
            <a:ext cx="2011680" cy="1188720"/>
          </a:xfrm>
          <a:prstGeom prst="rect">
            <a:avLst/>
          </a:prstGeom>
          <a:noFill/>
          <a:ln/>
        </p:spPr>
        <p:txBody>
          <a:bodyPr wrap="square" lIns="0" tIns="0" rIns="0" bIns="0" rtlCol="0" anchor="ctr"/>
          <a:lstStyle/>
          <a:p>
            <a:pPr marL="0" indent="0">
              <a:buNone/>
            </a:pPr>
            <a:r>
              <a:rPr lang="en-US" sz="1300" dirty="0">
                <a:solidFill>
                  <a:schemeClr val="bg1"/>
                </a:solidFill>
              </a:rPr>
              <a:t>A The second of two level 2 upgrade documents  </a:t>
            </a:r>
          </a:p>
        </p:txBody>
      </p:sp>
      <p:sp>
        <p:nvSpPr>
          <p:cNvPr id="15" name="Shape 12">
            <a:extLst>
              <a:ext uri="{FF2B5EF4-FFF2-40B4-BE49-F238E27FC236}">
                <a16:creationId xmlns:a16="http://schemas.microsoft.com/office/drawing/2014/main" id="{C44959B6-7393-B8DC-DF65-F430C422D3DD}"/>
              </a:ext>
            </a:extLst>
          </p:cNvPr>
          <p:cNvSpPr/>
          <p:nvPr/>
        </p:nvSpPr>
        <p:spPr>
          <a:xfrm>
            <a:off x="0" y="4572000"/>
            <a:ext cx="9144000" cy="571500"/>
          </a:xfrm>
          <a:prstGeom prst="rect">
            <a:avLst/>
          </a:prstGeom>
          <a:solidFill>
            <a:srgbClr val="2D6A4F"/>
          </a:solidFill>
          <a:ln/>
        </p:spPr>
        <p:txBody>
          <a:bodyPr/>
          <a:lstStyle/>
          <a:p>
            <a:endParaRPr lang="en-GB"/>
          </a:p>
        </p:txBody>
      </p:sp>
      <p:sp>
        <p:nvSpPr>
          <p:cNvPr id="16" name="Text 13">
            <a:extLst>
              <a:ext uri="{FF2B5EF4-FFF2-40B4-BE49-F238E27FC236}">
                <a16:creationId xmlns:a16="http://schemas.microsoft.com/office/drawing/2014/main" id="{338B2EC7-4113-045E-2B53-43AE26EF4C87}"/>
              </a:ext>
            </a:extLst>
          </p:cNvPr>
          <p:cNvSpPr/>
          <p:nvPr/>
        </p:nvSpPr>
        <p:spPr>
          <a:xfrm>
            <a:off x="731520" y="4663440"/>
            <a:ext cx="7315200" cy="365760"/>
          </a:xfrm>
          <a:prstGeom prst="rect">
            <a:avLst/>
          </a:prstGeom>
          <a:noFill/>
          <a:ln/>
        </p:spPr>
        <p:txBody>
          <a:bodyPr wrap="square" lIns="0" tIns="0" rIns="0" bIns="0" rtlCol="0" anchor="ctr"/>
          <a:lstStyle/>
          <a:p>
            <a:pPr marL="0" indent="0">
              <a:buNone/>
            </a:pPr>
            <a:r>
              <a:rPr lang="en-US" sz="1000" dirty="0">
                <a:solidFill>
                  <a:srgbClr val="95D5B2"/>
                </a:solidFill>
                <a:latin typeface="Calibri" pitchFamily="34" charset="0"/>
                <a:ea typeface="Calibri" pitchFamily="34" charset="-122"/>
                <a:cs typeface="Calibri" pitchFamily="34" charset="-120"/>
              </a:rPr>
              <a:t>EBCS Board Update  |  May 2026</a:t>
            </a:r>
            <a:endParaRPr lang="en-US" sz="1000" dirty="0"/>
          </a:p>
        </p:txBody>
      </p:sp>
    </p:spTree>
    <p:extLst>
      <p:ext uri="{BB962C8B-B14F-4D97-AF65-F5344CB8AC3E}">
        <p14:creationId xmlns:p14="http://schemas.microsoft.com/office/powerpoint/2010/main" val="35454969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127</TotalTime>
  <Words>1118</Words>
  <Application>Microsoft Office PowerPoint</Application>
  <PresentationFormat>On-screen Show (16:9)</PresentationFormat>
  <Paragraphs>171</Paragraphs>
  <Slides>19</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Trebuchet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Trevor Plank</dc:creator>
  <cp:lastModifiedBy>Trevor Plank</cp:lastModifiedBy>
  <cp:revision>4</cp:revision>
  <dcterms:created xsi:type="dcterms:W3CDTF">2026-05-13T06:09:59Z</dcterms:created>
  <dcterms:modified xsi:type="dcterms:W3CDTF">2026-07-27T11:16:34Z</dcterms:modified>
</cp:coreProperties>
</file>